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81" r:id="rId5"/>
    <p:sldId id="284" r:id="rId6"/>
    <p:sldId id="278" r:id="rId7"/>
    <p:sldId id="303" r:id="rId8"/>
    <p:sldId id="296" r:id="rId9"/>
    <p:sldId id="302" r:id="rId10"/>
    <p:sldId id="298" r:id="rId11"/>
    <p:sldId id="297" r:id="rId12"/>
    <p:sldId id="299"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3C64C-0840-4E98-B3CE-F4E0721485CC}" v="55" dt="2025-10-04T21:46:41.054"/>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879" autoAdjust="0"/>
  </p:normalViewPr>
  <p:slideViewPr>
    <p:cSldViewPr snapToGrid="0">
      <p:cViewPr varScale="1">
        <p:scale>
          <a:sx n="75" d="100"/>
          <a:sy n="75" d="100"/>
        </p:scale>
        <p:origin x="690" y="267"/>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B3ABE-39E6-4ACD-9381-4ACF966572C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8D0FC43-14B7-41E2-8D87-9ED25D4FA218}">
      <dgm:prSet/>
      <dgm:spPr/>
      <dgm:t>
        <a:bodyPr/>
        <a:lstStyle/>
        <a:p>
          <a:pPr>
            <a:lnSpc>
              <a:spcPct val="100000"/>
            </a:lnSpc>
          </a:pPr>
          <a:r>
            <a:rPr lang="en-US" b="1" dirty="0"/>
            <a:t>Auto-</a:t>
          </a:r>
          <a:r>
            <a:rPr lang="en-US" b="1" dirty="0" err="1"/>
            <a:t>Sklearn</a:t>
          </a:r>
          <a:r>
            <a:rPr lang="en-US" dirty="0"/>
            <a:t>, </a:t>
          </a:r>
          <a:r>
            <a:rPr lang="en-US" b="1" dirty="0"/>
            <a:t>TPOT</a:t>
          </a:r>
          <a:r>
            <a:rPr lang="en-US" dirty="0"/>
            <a:t>, and </a:t>
          </a:r>
          <a:r>
            <a:rPr lang="en-US" b="1" dirty="0"/>
            <a:t>H2O </a:t>
          </a:r>
          <a:r>
            <a:rPr lang="en-US" b="1" dirty="0" err="1"/>
            <a:t>AutoML</a:t>
          </a:r>
          <a:r>
            <a:rPr lang="en-US" dirty="0"/>
            <a:t>, which automate tabular modeling through hyperparameter optimization and feature engineering.</a:t>
          </a:r>
        </a:p>
      </dgm:t>
    </dgm:pt>
    <dgm:pt modelId="{B963326A-5EBB-428B-87E2-E060C00525AF}" type="parTrans" cxnId="{512FAA29-3103-4193-8769-7BF57956E961}">
      <dgm:prSet/>
      <dgm:spPr/>
      <dgm:t>
        <a:bodyPr/>
        <a:lstStyle/>
        <a:p>
          <a:endParaRPr lang="en-US"/>
        </a:p>
      </dgm:t>
    </dgm:pt>
    <dgm:pt modelId="{E8936637-B2CB-474D-B3B9-5BE4FF8F6943}" type="sibTrans" cxnId="{512FAA29-3103-4193-8769-7BF57956E961}">
      <dgm:prSet/>
      <dgm:spPr/>
      <dgm:t>
        <a:bodyPr/>
        <a:lstStyle/>
        <a:p>
          <a:endParaRPr lang="en-US"/>
        </a:p>
      </dgm:t>
    </dgm:pt>
    <dgm:pt modelId="{166AB75E-FB1A-4FF8-ABE2-49BE1AF12280}">
      <dgm:prSet/>
      <dgm:spPr/>
      <dgm:t>
        <a:bodyPr/>
        <a:lstStyle/>
        <a:p>
          <a:pPr>
            <a:lnSpc>
              <a:spcPct val="100000"/>
            </a:lnSpc>
          </a:pPr>
          <a:r>
            <a:rPr lang="en-US" b="1"/>
            <a:t>AutoKeras</a:t>
          </a:r>
          <a:r>
            <a:rPr lang="en-US"/>
            <a:t>, which focuses on deep learning, especially for images and text.</a:t>
          </a:r>
        </a:p>
      </dgm:t>
    </dgm:pt>
    <dgm:pt modelId="{FDD477D1-0E56-46A3-9CE3-A473420A3561}" type="parTrans" cxnId="{C37E24CF-1381-48B3-9793-E1826B70A01F}">
      <dgm:prSet/>
      <dgm:spPr/>
      <dgm:t>
        <a:bodyPr/>
        <a:lstStyle/>
        <a:p>
          <a:endParaRPr lang="en-US"/>
        </a:p>
      </dgm:t>
    </dgm:pt>
    <dgm:pt modelId="{EE11625F-7D6A-4835-B892-DB8F9A3AB96A}" type="sibTrans" cxnId="{C37E24CF-1381-48B3-9793-E1826B70A01F}">
      <dgm:prSet/>
      <dgm:spPr/>
      <dgm:t>
        <a:bodyPr/>
        <a:lstStyle/>
        <a:p>
          <a:endParaRPr lang="en-US"/>
        </a:p>
      </dgm:t>
    </dgm:pt>
    <dgm:pt modelId="{1A31142E-90EB-4961-A334-6091CB3DE2AC}">
      <dgm:prSet/>
      <dgm:spPr/>
      <dgm:t>
        <a:bodyPr/>
        <a:lstStyle/>
        <a:p>
          <a:pPr>
            <a:lnSpc>
              <a:spcPct val="100000"/>
            </a:lnSpc>
          </a:pPr>
          <a:r>
            <a:rPr lang="en-US" b="1"/>
            <a:t>FLAML</a:t>
          </a:r>
          <a:r>
            <a:rPr lang="en-US"/>
            <a:t>, designed for quick, low-cost experimentation.</a:t>
          </a:r>
        </a:p>
      </dgm:t>
    </dgm:pt>
    <dgm:pt modelId="{EDF4DDB3-76C4-4317-9C2B-7D0D2D2120C3}" type="parTrans" cxnId="{18897BEE-8658-45E1-A2C3-6CD3A6C005BC}">
      <dgm:prSet/>
      <dgm:spPr/>
      <dgm:t>
        <a:bodyPr/>
        <a:lstStyle/>
        <a:p>
          <a:endParaRPr lang="en-US"/>
        </a:p>
      </dgm:t>
    </dgm:pt>
    <dgm:pt modelId="{0288D57A-3914-44B5-BE8D-6C1CDA6B03EE}" type="sibTrans" cxnId="{18897BEE-8658-45E1-A2C3-6CD3A6C005BC}">
      <dgm:prSet/>
      <dgm:spPr/>
      <dgm:t>
        <a:bodyPr/>
        <a:lstStyle/>
        <a:p>
          <a:endParaRPr lang="en-US"/>
        </a:p>
      </dgm:t>
    </dgm:pt>
    <dgm:pt modelId="{66F4BE68-49AD-4682-B3ED-3AB0352F9F6F}">
      <dgm:prSet/>
      <dgm:spPr/>
      <dgm:t>
        <a:bodyPr/>
        <a:lstStyle/>
        <a:p>
          <a:pPr>
            <a:lnSpc>
              <a:spcPct val="100000"/>
            </a:lnSpc>
          </a:pPr>
          <a:r>
            <a:rPr lang="en-US" b="1"/>
            <a:t>Cloud-based tools</a:t>
          </a:r>
          <a:r>
            <a:rPr lang="en-US"/>
            <a:t> like Google Vertex AI or Azure AutoML offer similar automation but within enterprise pipelines.</a:t>
          </a:r>
        </a:p>
      </dgm:t>
    </dgm:pt>
    <dgm:pt modelId="{F27C1BCB-F3BE-4E6E-8E6C-31E1569C6530}" type="parTrans" cxnId="{A107364C-A2D4-435E-B463-62FF6A1AFE05}">
      <dgm:prSet/>
      <dgm:spPr/>
      <dgm:t>
        <a:bodyPr/>
        <a:lstStyle/>
        <a:p>
          <a:endParaRPr lang="en-US"/>
        </a:p>
      </dgm:t>
    </dgm:pt>
    <dgm:pt modelId="{FDC5F221-ECC1-4641-8A1D-C9D82C0C7D34}" type="sibTrans" cxnId="{A107364C-A2D4-435E-B463-62FF6A1AFE05}">
      <dgm:prSet/>
      <dgm:spPr/>
      <dgm:t>
        <a:bodyPr/>
        <a:lstStyle/>
        <a:p>
          <a:endParaRPr lang="en-US"/>
        </a:p>
      </dgm:t>
    </dgm:pt>
    <dgm:pt modelId="{C447A74D-DF3C-4064-AAA6-C08C39CD60E1}">
      <dgm:prSet/>
      <dgm:spPr/>
      <dgm:t>
        <a:bodyPr/>
        <a:lstStyle/>
        <a:p>
          <a:pPr>
            <a:lnSpc>
              <a:spcPct val="100000"/>
            </a:lnSpc>
          </a:pPr>
          <a:r>
            <a:rPr lang="en-US" dirty="0"/>
            <a:t>Each of these options trades off between flexibility, cost, and ease of deployment.</a:t>
          </a:r>
        </a:p>
      </dgm:t>
    </dgm:pt>
    <dgm:pt modelId="{472AE358-C03F-4ABB-90D9-93BF0B3196DE}" type="parTrans" cxnId="{3312E288-8141-406A-B5FE-5F748C2D32D7}">
      <dgm:prSet/>
      <dgm:spPr/>
      <dgm:t>
        <a:bodyPr/>
        <a:lstStyle/>
        <a:p>
          <a:endParaRPr lang="en-US"/>
        </a:p>
      </dgm:t>
    </dgm:pt>
    <dgm:pt modelId="{FE019646-04EF-4C7E-8E57-61C8E8A8133E}" type="sibTrans" cxnId="{3312E288-8141-406A-B5FE-5F748C2D32D7}">
      <dgm:prSet/>
      <dgm:spPr/>
      <dgm:t>
        <a:bodyPr/>
        <a:lstStyle/>
        <a:p>
          <a:endParaRPr lang="en-US"/>
        </a:p>
      </dgm:t>
    </dgm:pt>
    <dgm:pt modelId="{DBD5D7AC-CE43-4685-912D-9369BF325DF8}">
      <dgm:prSet/>
      <dgm:spPr/>
      <dgm:t>
        <a:bodyPr/>
        <a:lstStyle/>
        <a:p>
          <a:pPr>
            <a:lnSpc>
              <a:spcPct val="100000"/>
            </a:lnSpc>
          </a:pPr>
          <a:r>
            <a:rPr lang="en-US" dirty="0">
              <a:solidFill>
                <a:srgbClr val="000000"/>
              </a:solidFill>
              <a:effectLst/>
              <a:latin typeface="Calibri" panose="020F0502020204030204" pitchFamily="34" charset="0"/>
            </a:rPr>
            <a:t>We agreed that </a:t>
          </a:r>
          <a:r>
            <a:rPr lang="en-US" dirty="0" err="1">
              <a:solidFill>
                <a:srgbClr val="000000"/>
              </a:solidFill>
              <a:effectLst/>
              <a:latin typeface="Calibri" panose="020F0502020204030204" pitchFamily="34" charset="0"/>
            </a:rPr>
            <a:t>AutoGluon</a:t>
          </a:r>
          <a:r>
            <a:rPr lang="en-US" dirty="0">
              <a:solidFill>
                <a:srgbClr val="000000"/>
              </a:solidFill>
              <a:effectLst/>
              <a:latin typeface="Calibri" panose="020F0502020204030204" pitchFamily="34" charset="0"/>
            </a:rPr>
            <a:t> is notable for being open-source, easy to use, and compatible with various data types without additional configuration.</a:t>
          </a:r>
          <a:endParaRPr lang="en-US" dirty="0"/>
        </a:p>
      </dgm:t>
    </dgm:pt>
    <dgm:pt modelId="{DB87C746-A5DE-427B-9237-89B0F7F8DB40}" type="parTrans" cxnId="{9F70D6A4-39A5-4250-9364-6220EA008D7A}">
      <dgm:prSet/>
      <dgm:spPr/>
      <dgm:t>
        <a:bodyPr/>
        <a:lstStyle/>
        <a:p>
          <a:endParaRPr lang="en-US"/>
        </a:p>
      </dgm:t>
    </dgm:pt>
    <dgm:pt modelId="{00BB25C7-EB4F-4038-BABB-8707C7ED31AA}" type="sibTrans" cxnId="{9F70D6A4-39A5-4250-9364-6220EA008D7A}">
      <dgm:prSet/>
      <dgm:spPr/>
      <dgm:t>
        <a:bodyPr/>
        <a:lstStyle/>
        <a:p>
          <a:endParaRPr lang="en-US"/>
        </a:p>
      </dgm:t>
    </dgm:pt>
    <dgm:pt modelId="{EBB60C06-A9EE-4CCC-B274-9D5417E34836}" type="pres">
      <dgm:prSet presAssocID="{7F6B3ABE-39E6-4ACD-9381-4ACF966572C6}" presName="root" presStyleCnt="0">
        <dgm:presLayoutVars>
          <dgm:dir/>
          <dgm:resizeHandles val="exact"/>
        </dgm:presLayoutVars>
      </dgm:prSet>
      <dgm:spPr/>
    </dgm:pt>
    <dgm:pt modelId="{0D82D53A-1575-4FEE-A4AD-B536A110E163}" type="pres">
      <dgm:prSet presAssocID="{B8D0FC43-14B7-41E2-8D87-9ED25D4FA218}" presName="compNode" presStyleCnt="0"/>
      <dgm:spPr/>
    </dgm:pt>
    <dgm:pt modelId="{14C0BD34-27C7-44C3-B4E5-5BC0F5F2926A}" type="pres">
      <dgm:prSet presAssocID="{B8D0FC43-14B7-41E2-8D87-9ED25D4FA218}" presName="bgRect" presStyleLbl="bgShp" presStyleIdx="0" presStyleCnt="6"/>
      <dgm:spPr/>
    </dgm:pt>
    <dgm:pt modelId="{66DCB36C-3DB2-4D33-8966-D9FC8D1C9DE5}" type="pres">
      <dgm:prSet presAssocID="{B8D0FC43-14B7-41E2-8D87-9ED25D4FA218}" presName="iconRect" presStyleLbl="node1" presStyleIdx="0" presStyleCnt="6"/>
      <dgm:spPr/>
    </dgm:pt>
    <dgm:pt modelId="{EE626208-C921-4424-8FDD-22CFA67AF9BF}" type="pres">
      <dgm:prSet presAssocID="{B8D0FC43-14B7-41E2-8D87-9ED25D4FA218}" presName="spaceRect" presStyleCnt="0"/>
      <dgm:spPr/>
    </dgm:pt>
    <dgm:pt modelId="{925FDBC3-05A4-421C-A9A2-59F9849A4BA0}" type="pres">
      <dgm:prSet presAssocID="{B8D0FC43-14B7-41E2-8D87-9ED25D4FA218}" presName="parTx" presStyleLbl="revTx" presStyleIdx="0" presStyleCnt="6">
        <dgm:presLayoutVars>
          <dgm:chMax val="0"/>
          <dgm:chPref val="0"/>
        </dgm:presLayoutVars>
      </dgm:prSet>
      <dgm:spPr/>
    </dgm:pt>
    <dgm:pt modelId="{88113B05-8D0A-4F15-9A33-98976996D56E}" type="pres">
      <dgm:prSet presAssocID="{E8936637-B2CB-474D-B3B9-5BE4FF8F6943}" presName="sibTrans" presStyleCnt="0"/>
      <dgm:spPr/>
    </dgm:pt>
    <dgm:pt modelId="{453ACA3C-3838-4F38-AB8C-B331FB0A14DA}" type="pres">
      <dgm:prSet presAssocID="{166AB75E-FB1A-4FF8-ABE2-49BE1AF12280}" presName="compNode" presStyleCnt="0"/>
      <dgm:spPr/>
    </dgm:pt>
    <dgm:pt modelId="{BA3E157C-C4C9-45B2-AE8C-79FAD753BBA9}" type="pres">
      <dgm:prSet presAssocID="{166AB75E-FB1A-4FF8-ABE2-49BE1AF12280}" presName="bgRect" presStyleLbl="bgShp" presStyleIdx="1" presStyleCnt="6"/>
      <dgm:spPr/>
    </dgm:pt>
    <dgm:pt modelId="{62196CCE-9BB9-419F-9C6F-68F292D8CF72}" type="pres">
      <dgm:prSet presAssocID="{166AB75E-FB1A-4FF8-ABE2-49BE1AF12280}" presName="iconRect" presStyleLbl="node1" presStyleIdx="1" presStyleCnt="6"/>
      <dgm:spPr/>
    </dgm:pt>
    <dgm:pt modelId="{DCB32B3E-ABEA-4DB2-AA18-39B529CFC80C}" type="pres">
      <dgm:prSet presAssocID="{166AB75E-FB1A-4FF8-ABE2-49BE1AF12280}" presName="spaceRect" presStyleCnt="0"/>
      <dgm:spPr/>
    </dgm:pt>
    <dgm:pt modelId="{A3293D65-3551-4EBF-B16D-B69933E2D778}" type="pres">
      <dgm:prSet presAssocID="{166AB75E-FB1A-4FF8-ABE2-49BE1AF12280}" presName="parTx" presStyleLbl="revTx" presStyleIdx="1" presStyleCnt="6">
        <dgm:presLayoutVars>
          <dgm:chMax val="0"/>
          <dgm:chPref val="0"/>
        </dgm:presLayoutVars>
      </dgm:prSet>
      <dgm:spPr/>
    </dgm:pt>
    <dgm:pt modelId="{1F61D4E1-C6E1-48BF-9227-92264C1711CC}" type="pres">
      <dgm:prSet presAssocID="{EE11625F-7D6A-4835-B892-DB8F9A3AB96A}" presName="sibTrans" presStyleCnt="0"/>
      <dgm:spPr/>
    </dgm:pt>
    <dgm:pt modelId="{EC389AC9-045A-454A-B479-6EAEA65E283A}" type="pres">
      <dgm:prSet presAssocID="{1A31142E-90EB-4961-A334-6091CB3DE2AC}" presName="compNode" presStyleCnt="0"/>
      <dgm:spPr/>
    </dgm:pt>
    <dgm:pt modelId="{53F302C0-E16C-4127-82F5-C68BE788E4B6}" type="pres">
      <dgm:prSet presAssocID="{1A31142E-90EB-4961-A334-6091CB3DE2AC}" presName="bgRect" presStyleLbl="bgShp" presStyleIdx="2" presStyleCnt="6"/>
      <dgm:spPr/>
    </dgm:pt>
    <dgm:pt modelId="{894C36D4-1CA9-4568-8397-F06C511B8359}" type="pres">
      <dgm:prSet presAssocID="{1A31142E-90EB-4961-A334-6091CB3DE2AC}" presName="iconRect" presStyleLbl="node1" presStyleIdx="2" presStyleCnt="6"/>
      <dgm:spPr/>
    </dgm:pt>
    <dgm:pt modelId="{E2F9D5E0-8F96-461C-87B4-D76AA5C2D33E}" type="pres">
      <dgm:prSet presAssocID="{1A31142E-90EB-4961-A334-6091CB3DE2AC}" presName="spaceRect" presStyleCnt="0"/>
      <dgm:spPr/>
    </dgm:pt>
    <dgm:pt modelId="{21AA328C-87F2-4B61-BF89-D6696861CD0F}" type="pres">
      <dgm:prSet presAssocID="{1A31142E-90EB-4961-A334-6091CB3DE2AC}" presName="parTx" presStyleLbl="revTx" presStyleIdx="2" presStyleCnt="6">
        <dgm:presLayoutVars>
          <dgm:chMax val="0"/>
          <dgm:chPref val="0"/>
        </dgm:presLayoutVars>
      </dgm:prSet>
      <dgm:spPr/>
    </dgm:pt>
    <dgm:pt modelId="{8E7F8C80-34AA-437A-8D82-D4B33360764B}" type="pres">
      <dgm:prSet presAssocID="{0288D57A-3914-44B5-BE8D-6C1CDA6B03EE}" presName="sibTrans" presStyleCnt="0"/>
      <dgm:spPr/>
    </dgm:pt>
    <dgm:pt modelId="{C532D702-A59B-4C36-A3B0-E4483990561A}" type="pres">
      <dgm:prSet presAssocID="{66F4BE68-49AD-4682-B3ED-3AB0352F9F6F}" presName="compNode" presStyleCnt="0"/>
      <dgm:spPr/>
    </dgm:pt>
    <dgm:pt modelId="{1EEC1584-9046-44B5-BD9C-4B96E1248DC4}" type="pres">
      <dgm:prSet presAssocID="{66F4BE68-49AD-4682-B3ED-3AB0352F9F6F}" presName="bgRect" presStyleLbl="bgShp" presStyleIdx="3" presStyleCnt="6"/>
      <dgm:spPr/>
    </dgm:pt>
    <dgm:pt modelId="{D6D6F313-E75D-4FC8-BB6E-7D960FAD1FBE}" type="pres">
      <dgm:prSet presAssocID="{66F4BE68-49AD-4682-B3ED-3AB0352F9F6F}" presName="iconRect" presStyleLbl="node1" presStyleIdx="3" presStyleCnt="6"/>
      <dgm:spPr/>
    </dgm:pt>
    <dgm:pt modelId="{7EF4330E-7EF3-46B3-85A2-5C9FA7BA53A6}" type="pres">
      <dgm:prSet presAssocID="{66F4BE68-49AD-4682-B3ED-3AB0352F9F6F}" presName="spaceRect" presStyleCnt="0"/>
      <dgm:spPr/>
    </dgm:pt>
    <dgm:pt modelId="{54BA80D9-324B-4165-B9D7-92D01B31F200}" type="pres">
      <dgm:prSet presAssocID="{66F4BE68-49AD-4682-B3ED-3AB0352F9F6F}" presName="parTx" presStyleLbl="revTx" presStyleIdx="3" presStyleCnt="6">
        <dgm:presLayoutVars>
          <dgm:chMax val="0"/>
          <dgm:chPref val="0"/>
        </dgm:presLayoutVars>
      </dgm:prSet>
      <dgm:spPr/>
    </dgm:pt>
    <dgm:pt modelId="{4570CC5A-51D8-435E-AE28-31BE284B5E13}" type="pres">
      <dgm:prSet presAssocID="{FDC5F221-ECC1-4641-8A1D-C9D82C0C7D34}" presName="sibTrans" presStyleCnt="0"/>
      <dgm:spPr/>
    </dgm:pt>
    <dgm:pt modelId="{C157D0BD-4033-4F92-807D-7AD9B1797F2E}" type="pres">
      <dgm:prSet presAssocID="{C447A74D-DF3C-4064-AAA6-C08C39CD60E1}" presName="compNode" presStyleCnt="0"/>
      <dgm:spPr/>
    </dgm:pt>
    <dgm:pt modelId="{3693E2DA-C9F1-4BB9-A75F-A297363263F4}" type="pres">
      <dgm:prSet presAssocID="{C447A74D-DF3C-4064-AAA6-C08C39CD60E1}" presName="bgRect" presStyleLbl="bgShp" presStyleIdx="4" presStyleCnt="6"/>
      <dgm:spPr/>
    </dgm:pt>
    <dgm:pt modelId="{B2A64A92-9C9F-4692-A277-574BAEF8F487}" type="pres">
      <dgm:prSet presAssocID="{C447A74D-DF3C-4064-AAA6-C08C39CD60E1}" presName="iconRect" presStyleLbl="node1" presStyleIdx="4" presStyleCnt="6"/>
      <dgm:spPr/>
    </dgm:pt>
    <dgm:pt modelId="{D21837B0-E3B9-4C7A-80C3-3BD3EBD3F96F}" type="pres">
      <dgm:prSet presAssocID="{C447A74D-DF3C-4064-AAA6-C08C39CD60E1}" presName="spaceRect" presStyleCnt="0"/>
      <dgm:spPr/>
    </dgm:pt>
    <dgm:pt modelId="{C279985D-ADB2-48E0-948F-2020D327AD2C}" type="pres">
      <dgm:prSet presAssocID="{C447A74D-DF3C-4064-AAA6-C08C39CD60E1}" presName="parTx" presStyleLbl="revTx" presStyleIdx="4" presStyleCnt="6">
        <dgm:presLayoutVars>
          <dgm:chMax val="0"/>
          <dgm:chPref val="0"/>
        </dgm:presLayoutVars>
      </dgm:prSet>
      <dgm:spPr/>
    </dgm:pt>
    <dgm:pt modelId="{22A550EA-DEDB-4A3F-B74E-DF19F445DE43}" type="pres">
      <dgm:prSet presAssocID="{FE019646-04EF-4C7E-8E57-61C8E8A8133E}" presName="sibTrans" presStyleCnt="0"/>
      <dgm:spPr/>
    </dgm:pt>
    <dgm:pt modelId="{D9B9BE7B-57C8-49A0-92A5-9AFB9870EB91}" type="pres">
      <dgm:prSet presAssocID="{DBD5D7AC-CE43-4685-912D-9369BF325DF8}" presName="compNode" presStyleCnt="0"/>
      <dgm:spPr/>
    </dgm:pt>
    <dgm:pt modelId="{5A141B9C-728A-4368-AC1B-B3E80E859BDE}" type="pres">
      <dgm:prSet presAssocID="{DBD5D7AC-CE43-4685-912D-9369BF325DF8}" presName="bgRect" presStyleLbl="bgShp" presStyleIdx="5" presStyleCnt="6"/>
      <dgm:spPr/>
    </dgm:pt>
    <dgm:pt modelId="{E7B626E9-C353-4D9D-BD30-B3C61C1B162A}" type="pres">
      <dgm:prSet presAssocID="{DBD5D7AC-CE43-4685-912D-9369BF325DF8}" presName="iconRect" presStyleLbl="node1" presStyleIdx="5" presStyleCnt="6"/>
      <dgm:spPr/>
    </dgm:pt>
    <dgm:pt modelId="{F97635E3-669F-4445-8CB2-98F222719F7D}" type="pres">
      <dgm:prSet presAssocID="{DBD5D7AC-CE43-4685-912D-9369BF325DF8}" presName="spaceRect" presStyleCnt="0"/>
      <dgm:spPr/>
    </dgm:pt>
    <dgm:pt modelId="{3D16D7A7-1A58-4007-8F0E-65AB4C82F9FF}" type="pres">
      <dgm:prSet presAssocID="{DBD5D7AC-CE43-4685-912D-9369BF325DF8}" presName="parTx" presStyleLbl="revTx" presStyleIdx="5" presStyleCnt="6">
        <dgm:presLayoutVars>
          <dgm:chMax val="0"/>
          <dgm:chPref val="0"/>
        </dgm:presLayoutVars>
      </dgm:prSet>
      <dgm:spPr/>
    </dgm:pt>
  </dgm:ptLst>
  <dgm:cxnLst>
    <dgm:cxn modelId="{E7448F0F-D029-4D29-88CF-A9E5BDD5A6EF}" type="presOf" srcId="{1A31142E-90EB-4961-A334-6091CB3DE2AC}" destId="{21AA328C-87F2-4B61-BF89-D6696861CD0F}" srcOrd="0" destOrd="0" presId="urn:microsoft.com/office/officeart/2018/2/layout/IconVerticalSolidList"/>
    <dgm:cxn modelId="{CF245417-A723-48CE-9877-B1C4741809D8}" type="presOf" srcId="{C447A74D-DF3C-4064-AAA6-C08C39CD60E1}" destId="{C279985D-ADB2-48E0-948F-2020D327AD2C}" srcOrd="0" destOrd="0" presId="urn:microsoft.com/office/officeart/2018/2/layout/IconVerticalSolidList"/>
    <dgm:cxn modelId="{6B6A8528-0FAB-48E8-8CE4-555E9B105FA7}" type="presOf" srcId="{66F4BE68-49AD-4682-B3ED-3AB0352F9F6F}" destId="{54BA80D9-324B-4165-B9D7-92D01B31F200}" srcOrd="0" destOrd="0" presId="urn:microsoft.com/office/officeart/2018/2/layout/IconVerticalSolidList"/>
    <dgm:cxn modelId="{512FAA29-3103-4193-8769-7BF57956E961}" srcId="{7F6B3ABE-39E6-4ACD-9381-4ACF966572C6}" destId="{B8D0FC43-14B7-41E2-8D87-9ED25D4FA218}" srcOrd="0" destOrd="0" parTransId="{B963326A-5EBB-428B-87E2-E060C00525AF}" sibTransId="{E8936637-B2CB-474D-B3B9-5BE4FF8F6943}"/>
    <dgm:cxn modelId="{1D2CF129-F783-48AC-BE15-EC446E9F89C0}" type="presOf" srcId="{166AB75E-FB1A-4FF8-ABE2-49BE1AF12280}" destId="{A3293D65-3551-4EBF-B16D-B69933E2D778}" srcOrd="0" destOrd="0" presId="urn:microsoft.com/office/officeart/2018/2/layout/IconVerticalSolidList"/>
    <dgm:cxn modelId="{A107364C-A2D4-435E-B463-62FF6A1AFE05}" srcId="{7F6B3ABE-39E6-4ACD-9381-4ACF966572C6}" destId="{66F4BE68-49AD-4682-B3ED-3AB0352F9F6F}" srcOrd="3" destOrd="0" parTransId="{F27C1BCB-F3BE-4E6E-8E6C-31E1569C6530}" sibTransId="{FDC5F221-ECC1-4641-8A1D-C9D82C0C7D34}"/>
    <dgm:cxn modelId="{B487F74C-5EE4-4AB1-A60C-F0542DFB59B9}" type="presOf" srcId="{B8D0FC43-14B7-41E2-8D87-9ED25D4FA218}" destId="{925FDBC3-05A4-421C-A9A2-59F9849A4BA0}" srcOrd="0" destOrd="0" presId="urn:microsoft.com/office/officeart/2018/2/layout/IconVerticalSolidList"/>
    <dgm:cxn modelId="{3312E288-8141-406A-B5FE-5F748C2D32D7}" srcId="{7F6B3ABE-39E6-4ACD-9381-4ACF966572C6}" destId="{C447A74D-DF3C-4064-AAA6-C08C39CD60E1}" srcOrd="4" destOrd="0" parTransId="{472AE358-C03F-4ABB-90D9-93BF0B3196DE}" sibTransId="{FE019646-04EF-4C7E-8E57-61C8E8A8133E}"/>
    <dgm:cxn modelId="{9F70D6A4-39A5-4250-9364-6220EA008D7A}" srcId="{7F6B3ABE-39E6-4ACD-9381-4ACF966572C6}" destId="{DBD5D7AC-CE43-4685-912D-9369BF325DF8}" srcOrd="5" destOrd="0" parTransId="{DB87C746-A5DE-427B-9237-89B0F7F8DB40}" sibTransId="{00BB25C7-EB4F-4038-BABB-8707C7ED31AA}"/>
    <dgm:cxn modelId="{FDF8FBA5-BA57-40D9-BB16-E1BAE329EC36}" type="presOf" srcId="{DBD5D7AC-CE43-4685-912D-9369BF325DF8}" destId="{3D16D7A7-1A58-4007-8F0E-65AB4C82F9FF}" srcOrd="0" destOrd="0" presId="urn:microsoft.com/office/officeart/2018/2/layout/IconVerticalSolidList"/>
    <dgm:cxn modelId="{C37E24CF-1381-48B3-9793-E1826B70A01F}" srcId="{7F6B3ABE-39E6-4ACD-9381-4ACF966572C6}" destId="{166AB75E-FB1A-4FF8-ABE2-49BE1AF12280}" srcOrd="1" destOrd="0" parTransId="{FDD477D1-0E56-46A3-9CE3-A473420A3561}" sibTransId="{EE11625F-7D6A-4835-B892-DB8F9A3AB96A}"/>
    <dgm:cxn modelId="{1CD242D1-D232-418B-BAB8-59FFE4EAA60D}" type="presOf" srcId="{7F6B3ABE-39E6-4ACD-9381-4ACF966572C6}" destId="{EBB60C06-A9EE-4CCC-B274-9D5417E34836}" srcOrd="0" destOrd="0" presId="urn:microsoft.com/office/officeart/2018/2/layout/IconVerticalSolidList"/>
    <dgm:cxn modelId="{18897BEE-8658-45E1-A2C3-6CD3A6C005BC}" srcId="{7F6B3ABE-39E6-4ACD-9381-4ACF966572C6}" destId="{1A31142E-90EB-4961-A334-6091CB3DE2AC}" srcOrd="2" destOrd="0" parTransId="{EDF4DDB3-76C4-4317-9C2B-7D0D2D2120C3}" sibTransId="{0288D57A-3914-44B5-BE8D-6C1CDA6B03EE}"/>
    <dgm:cxn modelId="{F3C2F76D-B01E-4086-8631-B696CD2C1371}" type="presParOf" srcId="{EBB60C06-A9EE-4CCC-B274-9D5417E34836}" destId="{0D82D53A-1575-4FEE-A4AD-B536A110E163}" srcOrd="0" destOrd="0" presId="urn:microsoft.com/office/officeart/2018/2/layout/IconVerticalSolidList"/>
    <dgm:cxn modelId="{0D7CA130-8BD9-4531-8860-772A19423632}" type="presParOf" srcId="{0D82D53A-1575-4FEE-A4AD-B536A110E163}" destId="{14C0BD34-27C7-44C3-B4E5-5BC0F5F2926A}" srcOrd="0" destOrd="0" presId="urn:microsoft.com/office/officeart/2018/2/layout/IconVerticalSolidList"/>
    <dgm:cxn modelId="{BEE2491C-7FAB-4353-B401-89DCB06FA788}" type="presParOf" srcId="{0D82D53A-1575-4FEE-A4AD-B536A110E163}" destId="{66DCB36C-3DB2-4D33-8966-D9FC8D1C9DE5}" srcOrd="1" destOrd="0" presId="urn:microsoft.com/office/officeart/2018/2/layout/IconVerticalSolidList"/>
    <dgm:cxn modelId="{A3185C12-DED8-4B14-B935-8F2AB80ED59D}" type="presParOf" srcId="{0D82D53A-1575-4FEE-A4AD-B536A110E163}" destId="{EE626208-C921-4424-8FDD-22CFA67AF9BF}" srcOrd="2" destOrd="0" presId="urn:microsoft.com/office/officeart/2018/2/layout/IconVerticalSolidList"/>
    <dgm:cxn modelId="{4595CA12-D0AC-4A07-BC49-AA13957B46EE}" type="presParOf" srcId="{0D82D53A-1575-4FEE-A4AD-B536A110E163}" destId="{925FDBC3-05A4-421C-A9A2-59F9849A4BA0}" srcOrd="3" destOrd="0" presId="urn:microsoft.com/office/officeart/2018/2/layout/IconVerticalSolidList"/>
    <dgm:cxn modelId="{D0F5B44B-DF1B-4F93-AA65-0D2064D6185F}" type="presParOf" srcId="{EBB60C06-A9EE-4CCC-B274-9D5417E34836}" destId="{88113B05-8D0A-4F15-9A33-98976996D56E}" srcOrd="1" destOrd="0" presId="urn:microsoft.com/office/officeart/2018/2/layout/IconVerticalSolidList"/>
    <dgm:cxn modelId="{F380188E-A49A-4255-8E39-B9C8B7E99EC4}" type="presParOf" srcId="{EBB60C06-A9EE-4CCC-B274-9D5417E34836}" destId="{453ACA3C-3838-4F38-AB8C-B331FB0A14DA}" srcOrd="2" destOrd="0" presId="urn:microsoft.com/office/officeart/2018/2/layout/IconVerticalSolidList"/>
    <dgm:cxn modelId="{922C8836-F0F0-4F41-80BD-1CB4AABB9CFD}" type="presParOf" srcId="{453ACA3C-3838-4F38-AB8C-B331FB0A14DA}" destId="{BA3E157C-C4C9-45B2-AE8C-79FAD753BBA9}" srcOrd="0" destOrd="0" presId="urn:microsoft.com/office/officeart/2018/2/layout/IconVerticalSolidList"/>
    <dgm:cxn modelId="{656BB847-AFA2-4A0C-B25B-7C2AB5EE4B42}" type="presParOf" srcId="{453ACA3C-3838-4F38-AB8C-B331FB0A14DA}" destId="{62196CCE-9BB9-419F-9C6F-68F292D8CF72}" srcOrd="1" destOrd="0" presId="urn:microsoft.com/office/officeart/2018/2/layout/IconVerticalSolidList"/>
    <dgm:cxn modelId="{45ABB74E-1256-44BB-AD7B-9128DF1FBBA5}" type="presParOf" srcId="{453ACA3C-3838-4F38-AB8C-B331FB0A14DA}" destId="{DCB32B3E-ABEA-4DB2-AA18-39B529CFC80C}" srcOrd="2" destOrd="0" presId="urn:microsoft.com/office/officeart/2018/2/layout/IconVerticalSolidList"/>
    <dgm:cxn modelId="{8DC9399F-8ECC-44CB-B998-2FA3AAA018B5}" type="presParOf" srcId="{453ACA3C-3838-4F38-AB8C-B331FB0A14DA}" destId="{A3293D65-3551-4EBF-B16D-B69933E2D778}" srcOrd="3" destOrd="0" presId="urn:microsoft.com/office/officeart/2018/2/layout/IconVerticalSolidList"/>
    <dgm:cxn modelId="{DC7ECC77-190A-49AF-98F8-1B6B3B123D1D}" type="presParOf" srcId="{EBB60C06-A9EE-4CCC-B274-9D5417E34836}" destId="{1F61D4E1-C6E1-48BF-9227-92264C1711CC}" srcOrd="3" destOrd="0" presId="urn:microsoft.com/office/officeart/2018/2/layout/IconVerticalSolidList"/>
    <dgm:cxn modelId="{4676C7A0-EEFC-411B-91BF-2B3362078A1D}" type="presParOf" srcId="{EBB60C06-A9EE-4CCC-B274-9D5417E34836}" destId="{EC389AC9-045A-454A-B479-6EAEA65E283A}" srcOrd="4" destOrd="0" presId="urn:microsoft.com/office/officeart/2018/2/layout/IconVerticalSolidList"/>
    <dgm:cxn modelId="{22154736-A051-455E-9F7B-E5E70A1DEAC3}" type="presParOf" srcId="{EC389AC9-045A-454A-B479-6EAEA65E283A}" destId="{53F302C0-E16C-4127-82F5-C68BE788E4B6}" srcOrd="0" destOrd="0" presId="urn:microsoft.com/office/officeart/2018/2/layout/IconVerticalSolidList"/>
    <dgm:cxn modelId="{68797B0C-E8A7-405E-AEA5-009B3DB34AF8}" type="presParOf" srcId="{EC389AC9-045A-454A-B479-6EAEA65E283A}" destId="{894C36D4-1CA9-4568-8397-F06C511B8359}" srcOrd="1" destOrd="0" presId="urn:microsoft.com/office/officeart/2018/2/layout/IconVerticalSolidList"/>
    <dgm:cxn modelId="{2232C7AA-3408-44A3-8399-F60A564DEDAA}" type="presParOf" srcId="{EC389AC9-045A-454A-B479-6EAEA65E283A}" destId="{E2F9D5E0-8F96-461C-87B4-D76AA5C2D33E}" srcOrd="2" destOrd="0" presId="urn:microsoft.com/office/officeart/2018/2/layout/IconVerticalSolidList"/>
    <dgm:cxn modelId="{1CB24359-3A07-49C9-A245-5CC3FF62051B}" type="presParOf" srcId="{EC389AC9-045A-454A-B479-6EAEA65E283A}" destId="{21AA328C-87F2-4B61-BF89-D6696861CD0F}" srcOrd="3" destOrd="0" presId="urn:microsoft.com/office/officeart/2018/2/layout/IconVerticalSolidList"/>
    <dgm:cxn modelId="{B155428E-40D4-438D-B22E-844DC5477A83}" type="presParOf" srcId="{EBB60C06-A9EE-4CCC-B274-9D5417E34836}" destId="{8E7F8C80-34AA-437A-8D82-D4B33360764B}" srcOrd="5" destOrd="0" presId="urn:microsoft.com/office/officeart/2018/2/layout/IconVerticalSolidList"/>
    <dgm:cxn modelId="{32D3B81F-7E7C-475F-8120-79F515E9DF84}" type="presParOf" srcId="{EBB60C06-A9EE-4CCC-B274-9D5417E34836}" destId="{C532D702-A59B-4C36-A3B0-E4483990561A}" srcOrd="6" destOrd="0" presId="urn:microsoft.com/office/officeart/2018/2/layout/IconVerticalSolidList"/>
    <dgm:cxn modelId="{2480CFF3-4A1D-4CDF-86FC-5916CC732CA0}" type="presParOf" srcId="{C532D702-A59B-4C36-A3B0-E4483990561A}" destId="{1EEC1584-9046-44B5-BD9C-4B96E1248DC4}" srcOrd="0" destOrd="0" presId="urn:microsoft.com/office/officeart/2018/2/layout/IconVerticalSolidList"/>
    <dgm:cxn modelId="{4D41A941-49CA-4532-8CA0-825507D3AD36}" type="presParOf" srcId="{C532D702-A59B-4C36-A3B0-E4483990561A}" destId="{D6D6F313-E75D-4FC8-BB6E-7D960FAD1FBE}" srcOrd="1" destOrd="0" presId="urn:microsoft.com/office/officeart/2018/2/layout/IconVerticalSolidList"/>
    <dgm:cxn modelId="{FDD49B1B-EA8C-4A98-BFD2-1B2DDC1F8320}" type="presParOf" srcId="{C532D702-A59B-4C36-A3B0-E4483990561A}" destId="{7EF4330E-7EF3-46B3-85A2-5C9FA7BA53A6}" srcOrd="2" destOrd="0" presId="urn:microsoft.com/office/officeart/2018/2/layout/IconVerticalSolidList"/>
    <dgm:cxn modelId="{F5C2A7CA-5897-4478-B930-E8CB43B58440}" type="presParOf" srcId="{C532D702-A59B-4C36-A3B0-E4483990561A}" destId="{54BA80D9-324B-4165-B9D7-92D01B31F200}" srcOrd="3" destOrd="0" presId="urn:microsoft.com/office/officeart/2018/2/layout/IconVerticalSolidList"/>
    <dgm:cxn modelId="{B0EDDD74-077F-4E44-94C8-68424C2DAAE4}" type="presParOf" srcId="{EBB60C06-A9EE-4CCC-B274-9D5417E34836}" destId="{4570CC5A-51D8-435E-AE28-31BE284B5E13}" srcOrd="7" destOrd="0" presId="urn:microsoft.com/office/officeart/2018/2/layout/IconVerticalSolidList"/>
    <dgm:cxn modelId="{850A34B7-FF34-4714-A4DB-3456477283DC}" type="presParOf" srcId="{EBB60C06-A9EE-4CCC-B274-9D5417E34836}" destId="{C157D0BD-4033-4F92-807D-7AD9B1797F2E}" srcOrd="8" destOrd="0" presId="urn:microsoft.com/office/officeart/2018/2/layout/IconVerticalSolidList"/>
    <dgm:cxn modelId="{111B47AC-D983-4A1D-B7A6-91C8497A42BA}" type="presParOf" srcId="{C157D0BD-4033-4F92-807D-7AD9B1797F2E}" destId="{3693E2DA-C9F1-4BB9-A75F-A297363263F4}" srcOrd="0" destOrd="0" presId="urn:microsoft.com/office/officeart/2018/2/layout/IconVerticalSolidList"/>
    <dgm:cxn modelId="{6DF19D2D-1F2A-465E-9BD1-39E9AE1294B4}" type="presParOf" srcId="{C157D0BD-4033-4F92-807D-7AD9B1797F2E}" destId="{B2A64A92-9C9F-4692-A277-574BAEF8F487}" srcOrd="1" destOrd="0" presId="urn:microsoft.com/office/officeart/2018/2/layout/IconVerticalSolidList"/>
    <dgm:cxn modelId="{0F9E961A-38EA-4250-B66C-D1DC07663AB7}" type="presParOf" srcId="{C157D0BD-4033-4F92-807D-7AD9B1797F2E}" destId="{D21837B0-E3B9-4C7A-80C3-3BD3EBD3F96F}" srcOrd="2" destOrd="0" presId="urn:microsoft.com/office/officeart/2018/2/layout/IconVerticalSolidList"/>
    <dgm:cxn modelId="{EADBA269-5AB9-42FF-B300-AD75F2D9F1BC}" type="presParOf" srcId="{C157D0BD-4033-4F92-807D-7AD9B1797F2E}" destId="{C279985D-ADB2-48E0-948F-2020D327AD2C}" srcOrd="3" destOrd="0" presId="urn:microsoft.com/office/officeart/2018/2/layout/IconVerticalSolidList"/>
    <dgm:cxn modelId="{B79E5EE7-C1F4-43DD-87B3-A89415A9D7EA}" type="presParOf" srcId="{EBB60C06-A9EE-4CCC-B274-9D5417E34836}" destId="{22A550EA-DEDB-4A3F-B74E-DF19F445DE43}" srcOrd="9" destOrd="0" presId="urn:microsoft.com/office/officeart/2018/2/layout/IconVerticalSolidList"/>
    <dgm:cxn modelId="{2959EBEE-1839-47E9-BCC2-DA942145A2CC}" type="presParOf" srcId="{EBB60C06-A9EE-4CCC-B274-9D5417E34836}" destId="{D9B9BE7B-57C8-49A0-92A5-9AFB9870EB91}" srcOrd="10" destOrd="0" presId="urn:microsoft.com/office/officeart/2018/2/layout/IconVerticalSolidList"/>
    <dgm:cxn modelId="{31EB7347-AE4A-4065-A941-3C619A8C98C4}" type="presParOf" srcId="{D9B9BE7B-57C8-49A0-92A5-9AFB9870EB91}" destId="{5A141B9C-728A-4368-AC1B-B3E80E859BDE}" srcOrd="0" destOrd="0" presId="urn:microsoft.com/office/officeart/2018/2/layout/IconVerticalSolidList"/>
    <dgm:cxn modelId="{9BF0681C-A256-44BF-BA2D-9CFB8B6BCCAB}" type="presParOf" srcId="{D9B9BE7B-57C8-49A0-92A5-9AFB9870EB91}" destId="{E7B626E9-C353-4D9D-BD30-B3C61C1B162A}" srcOrd="1" destOrd="0" presId="urn:microsoft.com/office/officeart/2018/2/layout/IconVerticalSolidList"/>
    <dgm:cxn modelId="{C01F952C-4F3D-4576-8C31-80C936038B07}" type="presParOf" srcId="{D9B9BE7B-57C8-49A0-92A5-9AFB9870EB91}" destId="{F97635E3-669F-4445-8CB2-98F222719F7D}" srcOrd="2" destOrd="0" presId="urn:microsoft.com/office/officeart/2018/2/layout/IconVerticalSolidList"/>
    <dgm:cxn modelId="{AC40789B-8780-4A12-AC45-C67946BCFE95}" type="presParOf" srcId="{D9B9BE7B-57C8-49A0-92A5-9AFB9870EB91}" destId="{3D16D7A7-1A58-4007-8F0E-65AB4C82F9F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0BD34-27C7-44C3-B4E5-5BC0F5F2926A}">
      <dsp:nvSpPr>
        <dsp:cNvPr id="0" name=""/>
        <dsp:cNvSpPr/>
      </dsp:nvSpPr>
      <dsp:spPr>
        <a:xfrm>
          <a:off x="0" y="3181"/>
          <a:ext cx="10965627" cy="5234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CB36C-3DB2-4D33-8966-D9FC8D1C9DE5}">
      <dsp:nvSpPr>
        <dsp:cNvPr id="0" name=""/>
        <dsp:cNvSpPr/>
      </dsp:nvSpPr>
      <dsp:spPr>
        <a:xfrm>
          <a:off x="158352" y="120964"/>
          <a:ext cx="288195" cy="28791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FDBC3-05A4-421C-A9A2-59F9849A4BA0}">
      <dsp:nvSpPr>
        <dsp:cNvPr id="0" name=""/>
        <dsp:cNvSpPr/>
      </dsp:nvSpPr>
      <dsp:spPr>
        <a:xfrm>
          <a:off x="604901" y="3181"/>
          <a:ext cx="10351411" cy="53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33" tIns="57133" rIns="57133" bIns="57133" numCol="1" spcCol="1270" anchor="ctr" anchorCtr="0">
          <a:noAutofit/>
        </a:bodyPr>
        <a:lstStyle/>
        <a:p>
          <a:pPr marL="0" lvl="0" indent="0" algn="l" defTabSz="622300">
            <a:lnSpc>
              <a:spcPct val="100000"/>
            </a:lnSpc>
            <a:spcBef>
              <a:spcPct val="0"/>
            </a:spcBef>
            <a:spcAft>
              <a:spcPct val="35000"/>
            </a:spcAft>
            <a:buNone/>
          </a:pPr>
          <a:r>
            <a:rPr lang="en-US" sz="1400" b="1" kern="1200" dirty="0"/>
            <a:t>Auto-</a:t>
          </a:r>
          <a:r>
            <a:rPr lang="en-US" sz="1400" b="1" kern="1200" dirty="0" err="1"/>
            <a:t>Sklearn</a:t>
          </a:r>
          <a:r>
            <a:rPr lang="en-US" sz="1400" kern="1200" dirty="0"/>
            <a:t>, </a:t>
          </a:r>
          <a:r>
            <a:rPr lang="en-US" sz="1400" b="1" kern="1200" dirty="0"/>
            <a:t>TPOT</a:t>
          </a:r>
          <a:r>
            <a:rPr lang="en-US" sz="1400" kern="1200" dirty="0"/>
            <a:t>, and </a:t>
          </a:r>
          <a:r>
            <a:rPr lang="en-US" sz="1400" b="1" kern="1200" dirty="0"/>
            <a:t>H2O </a:t>
          </a:r>
          <a:r>
            <a:rPr lang="en-US" sz="1400" b="1" kern="1200" dirty="0" err="1"/>
            <a:t>AutoML</a:t>
          </a:r>
          <a:r>
            <a:rPr lang="en-US" sz="1400" kern="1200" dirty="0"/>
            <a:t>, which automate tabular modeling through hyperparameter optimization and feature engineering.</a:t>
          </a:r>
        </a:p>
      </dsp:txBody>
      <dsp:txXfrm>
        <a:off x="604901" y="3181"/>
        <a:ext cx="10351411" cy="539839"/>
      </dsp:txXfrm>
    </dsp:sp>
    <dsp:sp modelId="{BA3E157C-C4C9-45B2-AE8C-79FAD753BBA9}">
      <dsp:nvSpPr>
        <dsp:cNvPr id="0" name=""/>
        <dsp:cNvSpPr/>
      </dsp:nvSpPr>
      <dsp:spPr>
        <a:xfrm>
          <a:off x="0" y="677979"/>
          <a:ext cx="10965627" cy="5234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196CCE-9BB9-419F-9C6F-68F292D8CF72}">
      <dsp:nvSpPr>
        <dsp:cNvPr id="0" name=""/>
        <dsp:cNvSpPr/>
      </dsp:nvSpPr>
      <dsp:spPr>
        <a:xfrm>
          <a:off x="158352" y="795763"/>
          <a:ext cx="288195" cy="28791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3D65-3551-4EBF-B16D-B69933E2D778}">
      <dsp:nvSpPr>
        <dsp:cNvPr id="0" name=""/>
        <dsp:cNvSpPr/>
      </dsp:nvSpPr>
      <dsp:spPr>
        <a:xfrm>
          <a:off x="604901" y="677979"/>
          <a:ext cx="10351411" cy="53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33" tIns="57133" rIns="57133" bIns="57133" numCol="1" spcCol="1270" anchor="ctr" anchorCtr="0">
          <a:noAutofit/>
        </a:bodyPr>
        <a:lstStyle/>
        <a:p>
          <a:pPr marL="0" lvl="0" indent="0" algn="l" defTabSz="622300">
            <a:lnSpc>
              <a:spcPct val="100000"/>
            </a:lnSpc>
            <a:spcBef>
              <a:spcPct val="0"/>
            </a:spcBef>
            <a:spcAft>
              <a:spcPct val="35000"/>
            </a:spcAft>
            <a:buNone/>
          </a:pPr>
          <a:r>
            <a:rPr lang="en-US" sz="1400" b="1" kern="1200"/>
            <a:t>AutoKeras</a:t>
          </a:r>
          <a:r>
            <a:rPr lang="en-US" sz="1400" kern="1200"/>
            <a:t>, which focuses on deep learning, especially for images and text.</a:t>
          </a:r>
        </a:p>
      </dsp:txBody>
      <dsp:txXfrm>
        <a:off x="604901" y="677979"/>
        <a:ext cx="10351411" cy="539839"/>
      </dsp:txXfrm>
    </dsp:sp>
    <dsp:sp modelId="{53F302C0-E16C-4127-82F5-C68BE788E4B6}">
      <dsp:nvSpPr>
        <dsp:cNvPr id="0" name=""/>
        <dsp:cNvSpPr/>
      </dsp:nvSpPr>
      <dsp:spPr>
        <a:xfrm>
          <a:off x="0" y="1352778"/>
          <a:ext cx="10965627" cy="5234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4C36D4-1CA9-4568-8397-F06C511B8359}">
      <dsp:nvSpPr>
        <dsp:cNvPr id="0" name=""/>
        <dsp:cNvSpPr/>
      </dsp:nvSpPr>
      <dsp:spPr>
        <a:xfrm>
          <a:off x="158352" y="1470562"/>
          <a:ext cx="288195" cy="28791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AA328C-87F2-4B61-BF89-D6696861CD0F}">
      <dsp:nvSpPr>
        <dsp:cNvPr id="0" name=""/>
        <dsp:cNvSpPr/>
      </dsp:nvSpPr>
      <dsp:spPr>
        <a:xfrm>
          <a:off x="604901" y="1352778"/>
          <a:ext cx="10351411" cy="53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33" tIns="57133" rIns="57133" bIns="57133" numCol="1" spcCol="1270" anchor="ctr" anchorCtr="0">
          <a:noAutofit/>
        </a:bodyPr>
        <a:lstStyle/>
        <a:p>
          <a:pPr marL="0" lvl="0" indent="0" algn="l" defTabSz="622300">
            <a:lnSpc>
              <a:spcPct val="100000"/>
            </a:lnSpc>
            <a:spcBef>
              <a:spcPct val="0"/>
            </a:spcBef>
            <a:spcAft>
              <a:spcPct val="35000"/>
            </a:spcAft>
            <a:buNone/>
          </a:pPr>
          <a:r>
            <a:rPr lang="en-US" sz="1400" b="1" kern="1200"/>
            <a:t>FLAML</a:t>
          </a:r>
          <a:r>
            <a:rPr lang="en-US" sz="1400" kern="1200"/>
            <a:t>, designed for quick, low-cost experimentation.</a:t>
          </a:r>
        </a:p>
      </dsp:txBody>
      <dsp:txXfrm>
        <a:off x="604901" y="1352778"/>
        <a:ext cx="10351411" cy="539839"/>
      </dsp:txXfrm>
    </dsp:sp>
    <dsp:sp modelId="{1EEC1584-9046-44B5-BD9C-4B96E1248DC4}">
      <dsp:nvSpPr>
        <dsp:cNvPr id="0" name=""/>
        <dsp:cNvSpPr/>
      </dsp:nvSpPr>
      <dsp:spPr>
        <a:xfrm>
          <a:off x="0" y="2027577"/>
          <a:ext cx="10965627" cy="5234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D6F313-E75D-4FC8-BB6E-7D960FAD1FBE}">
      <dsp:nvSpPr>
        <dsp:cNvPr id="0" name=""/>
        <dsp:cNvSpPr/>
      </dsp:nvSpPr>
      <dsp:spPr>
        <a:xfrm>
          <a:off x="158352" y="2145360"/>
          <a:ext cx="288195" cy="28791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BA80D9-324B-4165-B9D7-92D01B31F200}">
      <dsp:nvSpPr>
        <dsp:cNvPr id="0" name=""/>
        <dsp:cNvSpPr/>
      </dsp:nvSpPr>
      <dsp:spPr>
        <a:xfrm>
          <a:off x="604901" y="2027577"/>
          <a:ext cx="10351411" cy="53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33" tIns="57133" rIns="57133" bIns="57133" numCol="1" spcCol="1270" anchor="ctr" anchorCtr="0">
          <a:noAutofit/>
        </a:bodyPr>
        <a:lstStyle/>
        <a:p>
          <a:pPr marL="0" lvl="0" indent="0" algn="l" defTabSz="622300">
            <a:lnSpc>
              <a:spcPct val="100000"/>
            </a:lnSpc>
            <a:spcBef>
              <a:spcPct val="0"/>
            </a:spcBef>
            <a:spcAft>
              <a:spcPct val="35000"/>
            </a:spcAft>
            <a:buNone/>
          </a:pPr>
          <a:r>
            <a:rPr lang="en-US" sz="1400" b="1" kern="1200"/>
            <a:t>Cloud-based tools</a:t>
          </a:r>
          <a:r>
            <a:rPr lang="en-US" sz="1400" kern="1200"/>
            <a:t> like Google Vertex AI or Azure AutoML offer similar automation but within enterprise pipelines.</a:t>
          </a:r>
        </a:p>
      </dsp:txBody>
      <dsp:txXfrm>
        <a:off x="604901" y="2027577"/>
        <a:ext cx="10351411" cy="539839"/>
      </dsp:txXfrm>
    </dsp:sp>
    <dsp:sp modelId="{3693E2DA-C9F1-4BB9-A75F-A297363263F4}">
      <dsp:nvSpPr>
        <dsp:cNvPr id="0" name=""/>
        <dsp:cNvSpPr/>
      </dsp:nvSpPr>
      <dsp:spPr>
        <a:xfrm>
          <a:off x="0" y="2702376"/>
          <a:ext cx="10965627" cy="5234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64A92-9C9F-4692-A277-574BAEF8F487}">
      <dsp:nvSpPr>
        <dsp:cNvPr id="0" name=""/>
        <dsp:cNvSpPr/>
      </dsp:nvSpPr>
      <dsp:spPr>
        <a:xfrm>
          <a:off x="158352" y="2820159"/>
          <a:ext cx="288195" cy="28791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9985D-ADB2-48E0-948F-2020D327AD2C}">
      <dsp:nvSpPr>
        <dsp:cNvPr id="0" name=""/>
        <dsp:cNvSpPr/>
      </dsp:nvSpPr>
      <dsp:spPr>
        <a:xfrm>
          <a:off x="604901" y="2702376"/>
          <a:ext cx="10351411" cy="53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33" tIns="57133" rIns="57133" bIns="57133" numCol="1" spcCol="1270" anchor="ctr" anchorCtr="0">
          <a:noAutofit/>
        </a:bodyPr>
        <a:lstStyle/>
        <a:p>
          <a:pPr marL="0" lvl="0" indent="0" algn="l" defTabSz="622300">
            <a:lnSpc>
              <a:spcPct val="100000"/>
            </a:lnSpc>
            <a:spcBef>
              <a:spcPct val="0"/>
            </a:spcBef>
            <a:spcAft>
              <a:spcPct val="35000"/>
            </a:spcAft>
            <a:buNone/>
          </a:pPr>
          <a:r>
            <a:rPr lang="en-US" sz="1400" kern="1200" dirty="0"/>
            <a:t>Each of these options trades off between flexibility, cost, and ease of deployment.</a:t>
          </a:r>
        </a:p>
      </dsp:txBody>
      <dsp:txXfrm>
        <a:off x="604901" y="2702376"/>
        <a:ext cx="10351411" cy="539839"/>
      </dsp:txXfrm>
    </dsp:sp>
    <dsp:sp modelId="{5A141B9C-728A-4368-AC1B-B3E80E859BDE}">
      <dsp:nvSpPr>
        <dsp:cNvPr id="0" name=""/>
        <dsp:cNvSpPr/>
      </dsp:nvSpPr>
      <dsp:spPr>
        <a:xfrm>
          <a:off x="0" y="3377175"/>
          <a:ext cx="10965627" cy="5234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B626E9-C353-4D9D-BD30-B3C61C1B162A}">
      <dsp:nvSpPr>
        <dsp:cNvPr id="0" name=""/>
        <dsp:cNvSpPr/>
      </dsp:nvSpPr>
      <dsp:spPr>
        <a:xfrm>
          <a:off x="158507" y="3494958"/>
          <a:ext cx="288195" cy="28791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16D7A7-1A58-4007-8F0E-65AB4C82F9FF}">
      <dsp:nvSpPr>
        <dsp:cNvPr id="0" name=""/>
        <dsp:cNvSpPr/>
      </dsp:nvSpPr>
      <dsp:spPr>
        <a:xfrm>
          <a:off x="605210" y="3377175"/>
          <a:ext cx="10341504" cy="53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33" tIns="57133" rIns="57133" bIns="57133" numCol="1" spcCol="1270" anchor="ctr" anchorCtr="0">
          <a:noAutofit/>
        </a:bodyPr>
        <a:lstStyle/>
        <a:p>
          <a:pPr marL="0" lvl="0" indent="0" algn="l" defTabSz="622300">
            <a:lnSpc>
              <a:spcPct val="100000"/>
            </a:lnSpc>
            <a:spcBef>
              <a:spcPct val="0"/>
            </a:spcBef>
            <a:spcAft>
              <a:spcPct val="35000"/>
            </a:spcAft>
            <a:buNone/>
          </a:pPr>
          <a:r>
            <a:rPr lang="en-US" sz="1400" kern="1200" dirty="0">
              <a:solidFill>
                <a:srgbClr val="000000"/>
              </a:solidFill>
              <a:effectLst/>
              <a:latin typeface="Calibri" panose="020F0502020204030204" pitchFamily="34" charset="0"/>
            </a:rPr>
            <a:t>We agreed that </a:t>
          </a:r>
          <a:r>
            <a:rPr lang="en-US" sz="1400" kern="1200" dirty="0" err="1">
              <a:solidFill>
                <a:srgbClr val="000000"/>
              </a:solidFill>
              <a:effectLst/>
              <a:latin typeface="Calibri" panose="020F0502020204030204" pitchFamily="34" charset="0"/>
            </a:rPr>
            <a:t>AutoGluon</a:t>
          </a:r>
          <a:r>
            <a:rPr lang="en-US" sz="1400" kern="1200" dirty="0">
              <a:solidFill>
                <a:srgbClr val="000000"/>
              </a:solidFill>
              <a:effectLst/>
              <a:latin typeface="Calibri" panose="020F0502020204030204" pitchFamily="34" charset="0"/>
            </a:rPr>
            <a:t> is notable for being open-source, easy to use, and compatible with various data types without additional configuration.</a:t>
          </a:r>
          <a:endParaRPr lang="en-US" sz="1400" kern="1200" dirty="0"/>
        </a:p>
      </dsp:txBody>
      <dsp:txXfrm>
        <a:off x="605210" y="3377175"/>
        <a:ext cx="10341504" cy="5398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10/4/2025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10/4/2025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0524-A413-0388-B1CE-408E6B8B4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B2C47-5718-70B5-F71B-DD2EB99CA5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62A5C-503A-1652-15FC-33277AEFF5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FF2178-1EAE-B7B7-84B7-620A4CEAC59E}"/>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333366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331596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959541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814195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846065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10/4/2025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10/4/2025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10/4/2025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10/4/2025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10/4/2025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10/4/2025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robot touching a circular object&#10;&#10;Description automatically generated">
            <a:extLst>
              <a:ext uri="{FF2B5EF4-FFF2-40B4-BE49-F238E27FC236}">
                <a16:creationId xmlns:a16="http://schemas.microsoft.com/office/drawing/2014/main" id="{38D26A42-0B42-8CBB-FC34-497F39204801}"/>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t="5683" b="10047"/>
          <a:stretch/>
        </p:blipFill>
        <p:spPr>
          <a:xfrm>
            <a:off x="0" y="0"/>
            <a:ext cx="12192000" cy="6858000"/>
          </a:xfrm>
          <a:prstGeom prst="rect">
            <a:avLst/>
          </a:prstGeom>
          <a:noFill/>
        </p:spPr>
      </p:pic>
      <p:sp>
        <p:nvSpPr>
          <p:cNvPr id="9" name="Title 5">
            <a:extLst>
              <a:ext uri="{FF2B5EF4-FFF2-40B4-BE49-F238E27FC236}">
                <a16:creationId xmlns:a16="http://schemas.microsoft.com/office/drawing/2014/main" id="{F20A922B-22EC-7FD8-FA8C-2FFAC558BD66}"/>
              </a:ext>
            </a:extLst>
          </p:cNvPr>
          <p:cNvSpPr>
            <a:spLocks noGrp="1"/>
          </p:cNvSpPr>
          <p:nvPr>
            <p:ph type="ctrTitle"/>
          </p:nvPr>
        </p:nvSpPr>
        <p:spPr>
          <a:xfrm>
            <a:off x="531980" y="673100"/>
            <a:ext cx="5564020" cy="4349750"/>
          </a:xfrm>
        </p:spPr>
        <p:txBody>
          <a:bodyPr anchor="ctr">
            <a:normAutofit/>
          </a:bodyPr>
          <a:lstStyle/>
          <a:p>
            <a:r>
              <a:rPr lang="fr-FR" dirty="0">
                <a:latin typeface="Aptos Black" panose="020B0004020202020204" pitchFamily="34" charset="0"/>
              </a:rPr>
              <a:t>AUTOGLUON</a:t>
            </a:r>
            <a:endParaRPr lang="en-US" dirty="0">
              <a:latin typeface="Aptos Black" panose="020B0004020202020204" pitchFamily="34"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bot with a finger up">
            <a:extLst>
              <a:ext uri="{FF2B5EF4-FFF2-40B4-BE49-F238E27FC236}">
                <a16:creationId xmlns:a16="http://schemas.microsoft.com/office/drawing/2014/main" id="{8BF90303-29B8-DA1B-B494-A3C625FE611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p:blipFill>
        <p:spPr>
          <a:xfrm>
            <a:off x="0" y="0"/>
            <a:ext cx="12192000" cy="6858000"/>
          </a:xfrm>
          <a:noFill/>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7099300" y="282270"/>
            <a:ext cx="4762500" cy="2527911"/>
          </a:xfrm>
        </p:spPr>
        <p:txBody>
          <a:bodyPr anchor="b">
            <a:norm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8087613" y="3092450"/>
            <a:ext cx="3901818" cy="3365065"/>
          </a:xfrm>
        </p:spPr>
        <p:txBody>
          <a:bodyPr>
            <a:normAutofit/>
          </a:bodyPr>
          <a:lstStyle/>
          <a:p>
            <a:r>
              <a:rPr lang="en-US" sz="3200" dirty="0">
                <a:latin typeface="Aptos Black" panose="020B0004020202020204" pitchFamily="34" charset="0"/>
              </a:rPr>
              <a:t>Munachimso Benson</a:t>
            </a:r>
          </a:p>
          <a:p>
            <a:r>
              <a:rPr lang="en-US" sz="3200" dirty="0">
                <a:latin typeface="Aptos Black" panose="020B0004020202020204" pitchFamily="34" charset="0"/>
              </a:rPr>
              <a:t>Martin Demel</a:t>
            </a:r>
          </a:p>
          <a:p>
            <a:r>
              <a:rPr lang="en-US" sz="3200" dirty="0">
                <a:latin typeface="Aptos Black" panose="020B0004020202020204" pitchFamily="34" charset="0"/>
              </a:rPr>
              <a:t>Jasmine Campos</a:t>
            </a:r>
          </a:p>
          <a:p>
            <a:r>
              <a:rPr lang="en-US" sz="3200" dirty="0">
                <a:latin typeface="Aptos Black" panose="020B0004020202020204" pitchFamily="34" charset="0"/>
              </a:rPr>
              <a:t>Jiri Musil</a:t>
            </a:r>
          </a:p>
          <a:p>
            <a:r>
              <a:rPr lang="en-US" sz="3200" dirty="0">
                <a:latin typeface="Aptos Black" panose="020B0004020202020204" pitchFamily="34" charset="0"/>
              </a:rPr>
              <a:t>ITAI-1371</a:t>
            </a: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5242425" y="466344"/>
            <a:ext cx="6241651" cy="1710354"/>
          </a:xfrm>
        </p:spPr>
        <p:txBody>
          <a:bodyPr anchor="ctr">
            <a:normAutofit fontScale="90000"/>
          </a:bodyPr>
          <a:lstStyle/>
          <a:p>
            <a:br>
              <a:rPr lang="en-US" sz="4400" b="1" dirty="0"/>
            </a:br>
            <a:r>
              <a:rPr lang="en-US" sz="4400" dirty="0">
                <a:latin typeface="Amasis MT Pro Medium" panose="02040604050005020304" pitchFamily="18" charset="0"/>
              </a:rPr>
              <a:t>Autogluon</a:t>
            </a:r>
            <a:br>
              <a:rPr lang="en-US" sz="4400" dirty="0"/>
            </a:br>
            <a:endParaRPr lang="en-US" sz="44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7" name="Picture Placeholder 6" descr="A robot working on a computer&#10;&#10;Description automatically generated">
            <a:extLst>
              <a:ext uri="{FF2B5EF4-FFF2-40B4-BE49-F238E27FC236}">
                <a16:creationId xmlns:a16="http://schemas.microsoft.com/office/drawing/2014/main" id="{9A1E0672-6799-29C6-9B71-93ED6864E22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08" r="4225"/>
          <a:stretch/>
        </p:blipFill>
        <p:spPr>
          <a:xfrm>
            <a:off x="20" y="10"/>
            <a:ext cx="4287818" cy="6857990"/>
          </a:xfrm>
          <a:noFill/>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4457700" y="2032000"/>
            <a:ext cx="7537450" cy="3735070"/>
          </a:xfrm>
        </p:spPr>
        <p:txBody>
          <a:bodyPr>
            <a:noAutofit/>
          </a:bodyPr>
          <a:lstStyle/>
          <a:p>
            <a:pPr marL="0" indent="0">
              <a:buNone/>
            </a:pPr>
            <a:r>
              <a:rPr lang="en-US" b="1" dirty="0"/>
              <a:t>Introduction</a:t>
            </a:r>
          </a:p>
          <a:p>
            <a:pPr marL="0" indent="0">
              <a:lnSpc>
                <a:spcPct val="150000"/>
              </a:lnSpc>
              <a:buNone/>
            </a:pPr>
            <a:r>
              <a:rPr lang="en-US" dirty="0"/>
              <a:t> WE LOOKED INTO </a:t>
            </a:r>
            <a:r>
              <a:rPr lang="en-US" b="1" dirty="0"/>
              <a:t>AUTOGLUON</a:t>
            </a:r>
            <a:r>
              <a:rPr lang="en-US" dirty="0"/>
              <a:t>, AN OPEN-SOURCE AUTOML TOOLKIT DEVELOPED BY AWS. WHAT STOOD OUT TO US IS HOW IT SIMPLIFIES THE ENTIRE PROCESS OF BUILDING MACHINE-LEARNING AND DEEP-LEARNING MODELS. INSTEAD OF SPENDING HOURS TUNING PARAMETERS OR COMPARING ALGORITHMS, AUTOGLUON CAN TRAIN ACCURATE MODELS IN JUST A FEW LINES OF CODE. IT SUPPORTS SEVERAL KINDS OF DATA LIKE TABLES, IMAGES, TEXT, AND EVEN TIME-SERIES WHICH MAKES IT FLEXIBLE FOR DIFFERENT PROJECTS.</a:t>
            </a:r>
            <a:endParaRPr lang="en-US" dirty="0">
              <a:latin typeface="Aptos Black" panose="020B0004020202020204" pitchFamily="34" charset="0"/>
            </a:endParaRP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533400" y="1479550"/>
            <a:ext cx="5416550" cy="4124325"/>
          </a:xfrm>
        </p:spPr>
        <p:txBody>
          <a:bodyPr anchor="b">
            <a:normAutofit/>
          </a:bodyPr>
          <a:lstStyle/>
          <a:p>
            <a:r>
              <a:rPr lang="en-US" sz="1800" dirty="0" err="1">
                <a:latin typeface="Calibri (Body)"/>
              </a:rPr>
              <a:t>AutoGluon</a:t>
            </a:r>
            <a:r>
              <a:rPr lang="en-US" sz="1800" dirty="0">
                <a:latin typeface="Calibri (Body)"/>
              </a:rPr>
              <a:t> automates most of the heavy lifting in ML. It cleans and prepares data, tests multiple algorithms, tunes them, and even combines the best ones into an ensemble for stronger predictions. We noticed that it’s designed to help both beginners and experienced users reach solid results quickly, especially for tasks like classification, regression, and forecasting. The multimodal feature (</a:t>
            </a:r>
            <a:r>
              <a:rPr lang="en-US" sz="1800" dirty="0" err="1">
                <a:latin typeface="Calibri (Body)"/>
              </a:rPr>
              <a:t>AutoMM</a:t>
            </a:r>
            <a:r>
              <a:rPr lang="en-US" sz="1800" dirty="0">
                <a:latin typeface="Calibri (Body)"/>
              </a:rPr>
              <a:t>) was also interesting because it can fine-tune pre-trained models that handle text and images together.</a:t>
            </a:r>
            <a:endParaRPr lang="en-US" sz="1800" b="1" dirty="0">
              <a:latin typeface="Calibri (Body)"/>
              <a:ea typeface="ADLaM Display" panose="02010000000000000000" pitchFamily="2" charset="0"/>
              <a:cs typeface="ADLaM Display" panose="02010000000000000000" pitchFamily="2" charset="0"/>
            </a:endParaRPr>
          </a:p>
        </p:txBody>
      </p:sp>
      <p:pic>
        <p:nvPicPr>
          <p:cNvPr id="8" name="Picture Placeholder 7" descr="A robot with blue eyes&#10;&#10;Description automatically generated">
            <a:extLst>
              <a:ext uri="{FF2B5EF4-FFF2-40B4-BE49-F238E27FC236}">
                <a16:creationId xmlns:a16="http://schemas.microsoft.com/office/drawing/2014/main" id="{104BF633-B68A-6A88-C86F-4FC45F57395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103" r="1" b="24047"/>
          <a:stretch/>
        </p:blipFill>
        <p:spPr>
          <a:xfrm flipH="1">
            <a:off x="6086167" y="-22225"/>
            <a:ext cx="6080760" cy="6902450"/>
          </a:xfrm>
          <a:noFill/>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533400" y="428625"/>
            <a:ext cx="5066250" cy="759460"/>
          </a:xfrm>
        </p:spPr>
        <p:txBody>
          <a:bodyPr anchor="ctr">
            <a:normAutofit/>
          </a:bodyPr>
          <a:lstStyle/>
          <a:p>
            <a:r>
              <a:rPr lang="en-US" sz="1600" b="1" i="0" dirty="0">
                <a:effectLst/>
                <a:latin typeface="Lato Extended"/>
              </a:rPr>
              <a:t>What it does</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8A277-1CB4-877A-5A18-F2ED7CA505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FB3FD-2850-218C-F085-B7F8569DD9A0}"/>
              </a:ext>
            </a:extLst>
          </p:cNvPr>
          <p:cNvSpPr>
            <a:spLocks noGrp="1"/>
          </p:cNvSpPr>
          <p:nvPr>
            <p:ph type="title"/>
          </p:nvPr>
        </p:nvSpPr>
        <p:spPr>
          <a:xfrm>
            <a:off x="6480266" y="228600"/>
            <a:ext cx="4837176" cy="933450"/>
          </a:xfrm>
        </p:spPr>
        <p:txBody>
          <a:bodyPr anchor="b">
            <a:normAutofit/>
          </a:bodyPr>
          <a:lstStyle/>
          <a:p>
            <a:r>
              <a:rPr lang="en-US" sz="4000" b="1" dirty="0">
                <a:latin typeface="Amasis MT Pro Medium" panose="02040604050005020304" pitchFamily="18" charset="0"/>
              </a:rPr>
              <a:t>How It Works</a:t>
            </a:r>
            <a:endParaRPr lang="en-US" sz="4000" b="1" dirty="0">
              <a:latin typeface="Amasis MT Pro Medium" panose="02040604050005020304" pitchFamily="18" charset="0"/>
              <a:ea typeface="ADLaM Display" panose="020F0502020204030204" pitchFamily="2" charset="0"/>
              <a:cs typeface="ADLaM Display" panose="020F0502020204030204" pitchFamily="2" charset="0"/>
            </a:endParaRPr>
          </a:p>
        </p:txBody>
      </p:sp>
      <p:sp>
        <p:nvSpPr>
          <p:cNvPr id="15" name="Subtitle 14">
            <a:extLst>
              <a:ext uri="{FF2B5EF4-FFF2-40B4-BE49-F238E27FC236}">
                <a16:creationId xmlns:a16="http://schemas.microsoft.com/office/drawing/2014/main" id="{D823FB16-9339-07C0-669F-5B452E7D501C}"/>
              </a:ext>
            </a:extLst>
          </p:cNvPr>
          <p:cNvSpPr>
            <a:spLocks noGrp="1"/>
          </p:cNvSpPr>
          <p:nvPr>
            <p:ph idx="1"/>
          </p:nvPr>
        </p:nvSpPr>
        <p:spPr>
          <a:xfrm>
            <a:off x="5605670" y="1898650"/>
            <a:ext cx="6522830" cy="4432300"/>
          </a:xfrm>
        </p:spPr>
        <p:txBody>
          <a:bodyPr anchor="ctr">
            <a:normAutofit/>
          </a:bodyPr>
          <a:lstStyle/>
          <a:p>
            <a:r>
              <a:rPr lang="en-US" dirty="0"/>
              <a:t>From what we learned, </a:t>
            </a:r>
            <a:r>
              <a:rPr lang="en-US" dirty="0" err="1"/>
              <a:t>AutoGluon’s</a:t>
            </a:r>
            <a:r>
              <a:rPr lang="en-US" dirty="0"/>
              <a:t> main strength comes from how it blends models. Instead of just picking one “best” model, it builds many and stacks them together using a method called </a:t>
            </a:r>
            <a:r>
              <a:rPr lang="en-US" b="1" dirty="0"/>
              <a:t>bagging and stacking</a:t>
            </a:r>
            <a:r>
              <a:rPr lang="en-US" dirty="0"/>
              <a:t>. This approach helps balance bias and variance and usually improves accuracy. The best part is that all of this happens automatically once you call the fit() function.</a:t>
            </a:r>
            <a:endParaRPr lang="en-US" dirty="0">
              <a:latin typeface="Lato Extended"/>
            </a:endParaRPr>
          </a:p>
        </p:txBody>
      </p:sp>
      <p:pic>
        <p:nvPicPr>
          <p:cNvPr id="6" name="Picture Placeholder 5" descr="A robot touching a screen&#10;&#10;Description automatically generated">
            <a:extLst>
              <a:ext uri="{FF2B5EF4-FFF2-40B4-BE49-F238E27FC236}">
                <a16:creationId xmlns:a16="http://schemas.microsoft.com/office/drawing/2014/main" id="{481462B6-2C55-5EF6-3A6F-A4AA412B5F4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318" b="15318"/>
          <a:stretch>
            <a:fillRect/>
          </a:stretch>
        </p:blipFill>
        <p:spPr/>
      </p:pic>
    </p:spTree>
    <p:extLst>
      <p:ext uri="{BB962C8B-B14F-4D97-AF65-F5344CB8AC3E}">
        <p14:creationId xmlns:p14="http://schemas.microsoft.com/office/powerpoint/2010/main" val="93472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3356A60-9DB2-D657-47AC-1B22951E2A82}"/>
              </a:ext>
            </a:extLst>
          </p:cNvPr>
          <p:cNvSpPr>
            <a:spLocks noGrp="1"/>
          </p:cNvSpPr>
          <p:nvPr>
            <p:ph type="title"/>
          </p:nvPr>
        </p:nvSpPr>
        <p:spPr>
          <a:xfrm>
            <a:off x="838200" y="365125"/>
            <a:ext cx="10515600" cy="1325563"/>
          </a:xfrm>
        </p:spPr>
        <p:txBody>
          <a:bodyPr/>
          <a:lstStyle/>
          <a:p>
            <a:r>
              <a:rPr lang="en-US" sz="4000" b="1" dirty="0"/>
              <a:t>SIMILAR TOOLS we found</a:t>
            </a:r>
          </a:p>
        </p:txBody>
      </p:sp>
      <p:graphicFrame>
        <p:nvGraphicFramePr>
          <p:cNvPr id="10" name="Content Placeholder 5">
            <a:extLst>
              <a:ext uri="{FF2B5EF4-FFF2-40B4-BE49-F238E27FC236}">
                <a16:creationId xmlns:a16="http://schemas.microsoft.com/office/drawing/2014/main" id="{C9CC5852-F1A4-2671-4474-EC79545BC9D3}"/>
              </a:ext>
            </a:extLst>
          </p:cNvPr>
          <p:cNvGraphicFramePr>
            <a:graphicFrameLocks noGrp="1"/>
          </p:cNvGraphicFramePr>
          <p:nvPr>
            <p:ph type="tbl" sz="quarter" idx="13"/>
            <p:extLst>
              <p:ext uri="{D42A27DB-BD31-4B8C-83A1-F6EECF244321}">
                <p14:modId xmlns:p14="http://schemas.microsoft.com/office/powerpoint/2010/main" val="4046748050"/>
              </p:ext>
            </p:extLst>
          </p:nvPr>
        </p:nvGraphicFramePr>
        <p:xfrm>
          <a:off x="838200" y="1690688"/>
          <a:ext cx="10965628" cy="3920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0840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613FC-7A79-2A46-164E-64F2BC7181E0}"/>
            </a:ext>
          </a:extLst>
        </p:cNvPr>
        <p:cNvGrpSpPr/>
        <p:nvPr/>
      </p:nvGrpSpPr>
      <p:grpSpPr>
        <a:xfrm>
          <a:off x="0" y="0"/>
          <a:ext cx="0" cy="0"/>
          <a:chOff x="0" y="0"/>
          <a:chExt cx="0" cy="0"/>
        </a:xfrm>
      </p:grpSpPr>
      <p:sp>
        <p:nvSpPr>
          <p:cNvPr id="15" name="Title 1">
            <a:extLst>
              <a:ext uri="{FF2B5EF4-FFF2-40B4-BE49-F238E27FC236}">
                <a16:creationId xmlns:a16="http://schemas.microsoft.com/office/drawing/2014/main" id="{1F25D761-8B42-91E0-E916-D170C8652EC8}"/>
              </a:ext>
            </a:extLst>
          </p:cNvPr>
          <p:cNvSpPr>
            <a:spLocks noGrp="1"/>
          </p:cNvSpPr>
          <p:nvPr>
            <p:ph type="title"/>
          </p:nvPr>
        </p:nvSpPr>
        <p:spPr>
          <a:xfrm>
            <a:off x="3061854" y="149946"/>
            <a:ext cx="5430982" cy="1325563"/>
          </a:xfrm>
        </p:spPr>
        <p:txBody>
          <a:bodyPr/>
          <a:lstStyle/>
          <a:p>
            <a:r>
              <a:rPr lang="en-US" dirty="0">
                <a:latin typeface="Aptos Black" panose="020B0004020202020204" pitchFamily="34" charset="0"/>
              </a:rPr>
              <a:t>Visuals</a:t>
            </a:r>
          </a:p>
        </p:txBody>
      </p:sp>
      <p:pic>
        <p:nvPicPr>
          <p:cNvPr id="5" name="Content Placeholder 4" descr="A diagram of a program&#10;&#10;AI-generated content may be incorrect.">
            <a:extLst>
              <a:ext uri="{FF2B5EF4-FFF2-40B4-BE49-F238E27FC236}">
                <a16:creationId xmlns:a16="http://schemas.microsoft.com/office/drawing/2014/main" id="{685C5685-A602-4660-FA7A-3C0A30C2157B}"/>
              </a:ext>
            </a:extLst>
          </p:cNvPr>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38546" y="1530927"/>
            <a:ext cx="6269181" cy="4703618"/>
          </a:xfrm>
        </p:spPr>
      </p:pic>
      <p:pic>
        <p:nvPicPr>
          <p:cNvPr id="11" name="Content Placeholder 10" descr="A diagram of a company&#10;&#10;AI-generated content may be incorrect.">
            <a:extLst>
              <a:ext uri="{FF2B5EF4-FFF2-40B4-BE49-F238E27FC236}">
                <a16:creationId xmlns:a16="http://schemas.microsoft.com/office/drawing/2014/main" id="{FA1B8E78-5525-47D4-F599-3593871BC1A7}"/>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6407727" y="1530927"/>
            <a:ext cx="5563466" cy="4759036"/>
          </a:xfrm>
        </p:spPr>
      </p:pic>
    </p:spTree>
    <p:extLst>
      <p:ext uri="{BB962C8B-B14F-4D97-AF65-F5344CB8AC3E}">
        <p14:creationId xmlns:p14="http://schemas.microsoft.com/office/powerpoint/2010/main" val="40614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29BACB4-A01C-B5AF-4594-2F1EE5DE7764}"/>
              </a:ext>
            </a:extLst>
          </p:cNvPr>
          <p:cNvSpPr>
            <a:spLocks noGrp="1"/>
          </p:cNvSpPr>
          <p:nvPr>
            <p:ph type="title"/>
          </p:nvPr>
        </p:nvSpPr>
        <p:spPr>
          <a:xfrm>
            <a:off x="5242425" y="466344"/>
            <a:ext cx="6241651" cy="1710354"/>
          </a:xfrm>
        </p:spPr>
        <p:txBody>
          <a:bodyPr/>
          <a:lstStyle/>
          <a:p>
            <a:r>
              <a:rPr lang="en-US" b="1" dirty="0"/>
              <a:t>Implications for ML and DL</a:t>
            </a:r>
          </a:p>
        </p:txBody>
      </p:sp>
      <p:pic>
        <p:nvPicPr>
          <p:cNvPr id="8" name="Picture Placeholder 7" descr="A robot reading a book&#10;&#10;AI-generated content may be incorrect.">
            <a:extLst>
              <a:ext uri="{FF2B5EF4-FFF2-40B4-BE49-F238E27FC236}">
                <a16:creationId xmlns:a16="http://schemas.microsoft.com/office/drawing/2014/main" id="{63F095D0-DF26-9185-AA10-845FBCF547FF}"/>
              </a:ext>
            </a:extLst>
          </p:cNvPr>
          <p:cNvPicPr>
            <a:picLocks noGrp="1"/>
          </p:cNvPicPr>
          <p:nvPr>
            <p:ph type="pic" sz="quarter" idx="10"/>
          </p:nvPr>
        </p:nvPicPr>
        <p:blipFill>
          <a:blip r:embed="rId3">
            <a:extLst>
              <a:ext uri="{28A0092B-C50C-407E-A947-70E740481C1C}">
                <a14:useLocalDpi xmlns:a14="http://schemas.microsoft.com/office/drawing/2010/main" val="0"/>
              </a:ext>
            </a:extLst>
          </a:blip>
          <a:srcRect t="5017" b="5017"/>
          <a:stretch>
            <a:fillRect/>
          </a:stretch>
        </p:blipFill>
        <p:spPr>
          <a:xfrm>
            <a:off x="20" y="10"/>
            <a:ext cx="4287818" cy="6857990"/>
          </a:xfrm>
          <a:noFill/>
        </p:spPr>
      </p:pic>
      <p:sp>
        <p:nvSpPr>
          <p:cNvPr id="6" name="Content Placeholder 5">
            <a:extLst>
              <a:ext uri="{FF2B5EF4-FFF2-40B4-BE49-F238E27FC236}">
                <a16:creationId xmlns:a16="http://schemas.microsoft.com/office/drawing/2014/main" id="{11677388-6BA3-FDBB-D0CA-7E2C258204EE}"/>
              </a:ext>
            </a:extLst>
          </p:cNvPr>
          <p:cNvSpPr>
            <a:spLocks noGrp="1"/>
          </p:cNvSpPr>
          <p:nvPr>
            <p:ph idx="1"/>
          </p:nvPr>
        </p:nvSpPr>
        <p:spPr>
          <a:xfrm>
            <a:off x="5172576" y="2432050"/>
            <a:ext cx="6241650" cy="3213100"/>
          </a:xfrm>
        </p:spPr>
        <p:txBody>
          <a:bodyPr>
            <a:normAutofit/>
          </a:bodyPr>
          <a:lstStyle/>
          <a:p>
            <a:pPr>
              <a:lnSpc>
                <a:spcPct val="150000"/>
              </a:lnSpc>
            </a:pPr>
            <a:r>
              <a:rPr lang="en-US" sz="1800" dirty="0">
                <a:solidFill>
                  <a:srgbClr val="000000"/>
                </a:solidFill>
                <a:effectLst/>
                <a:latin typeface="Calibri (Body)"/>
              </a:rPr>
              <a:t>TOOLS LIKE AUTOGLUON REVOLUTIONIZE THE WORKFLOW OF DATA SCIENCE TEAMS BY SIMPLIFYING THE PROCESS FOR BEGINNERS AND ALLOWING EXPERTS TO ITERATE FASTER. BY AUTOMATING FEATURE ENGINEERING AND HYPERPARAMETER TUNING, AUTOGLUON BOOSTS EFFICIENCY AND SPEEDS UP THE CREATION OF HIGH-QUALITY MODELS.</a:t>
            </a:r>
            <a:br>
              <a:rPr lang="en-US" sz="1800" dirty="0">
                <a:solidFill>
                  <a:srgbClr val="000000"/>
                </a:solidFill>
                <a:effectLst/>
                <a:latin typeface="Calibri (Body)"/>
              </a:rPr>
            </a:br>
            <a:endParaRPr lang="en-US" dirty="0">
              <a:latin typeface="Calibri (Body)"/>
            </a:endParaRPr>
          </a:p>
        </p:txBody>
      </p:sp>
    </p:spTree>
    <p:extLst>
      <p:ext uri="{BB962C8B-B14F-4D97-AF65-F5344CB8AC3E}">
        <p14:creationId xmlns:p14="http://schemas.microsoft.com/office/powerpoint/2010/main" val="2899281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robot standing in front of a blackboard with math formulas&#10;&#10;Description automatically generated">
            <a:extLst>
              <a:ext uri="{FF2B5EF4-FFF2-40B4-BE49-F238E27FC236}">
                <a16:creationId xmlns:a16="http://schemas.microsoft.com/office/drawing/2014/main" id="{AEA2F820-8AAE-C1F1-A910-E279176D4B2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332" r="2334" b="-1"/>
          <a:stretch/>
        </p:blipFill>
        <p:spPr>
          <a:xfrm>
            <a:off x="-28882" y="10"/>
            <a:ext cx="6115050" cy="6857990"/>
          </a:xfrm>
          <a:noFill/>
        </p:spPr>
      </p:pic>
      <p:sp>
        <p:nvSpPr>
          <p:cNvPr id="3" name="Title 1">
            <a:extLst>
              <a:ext uri="{FF2B5EF4-FFF2-40B4-BE49-F238E27FC236}">
                <a16:creationId xmlns:a16="http://schemas.microsoft.com/office/drawing/2014/main" id="{954ABE40-AA00-F366-A36A-B3F1AADBF025}"/>
              </a:ext>
            </a:extLst>
          </p:cNvPr>
          <p:cNvSpPr>
            <a:spLocks noGrp="1"/>
          </p:cNvSpPr>
          <p:nvPr>
            <p:ph idx="1"/>
          </p:nvPr>
        </p:nvSpPr>
        <p:spPr>
          <a:xfrm>
            <a:off x="6000750" y="1181100"/>
            <a:ext cx="6115049" cy="5029200"/>
          </a:xfrm>
        </p:spPr>
        <p:txBody>
          <a:bodyPr anchor="b">
            <a:normAutofit/>
          </a:bodyPr>
          <a:lstStyle/>
          <a:p>
            <a:pPr marL="285750" indent="-285750">
              <a:buClr>
                <a:srgbClr val="FFC000"/>
              </a:buClr>
              <a:buFont typeface="Wingdings" panose="05000000000000000000" pitchFamily="2" charset="2"/>
              <a:buChar char="§"/>
            </a:pPr>
            <a:r>
              <a:rPr lang="en-US" dirty="0"/>
              <a:t>However, this automation also introduces new challenges especially around interpretability, ethical responsibility, and data governance. Users still need to verify fairness, avoid data leakage, and ensure transparency in model decisions. Overall, </a:t>
            </a:r>
            <a:r>
              <a:rPr lang="en-US" dirty="0" err="1"/>
              <a:t>AutoGluon</a:t>
            </a:r>
            <a:r>
              <a:rPr lang="en-US" dirty="0"/>
              <a:t> and similar tools make ML more accessible, but they also remind us that automation doesn’t replace the need for human judgment and critical evaluation</a:t>
            </a:r>
          </a:p>
        </p:txBody>
      </p:sp>
    </p:spTree>
    <p:extLst>
      <p:ext uri="{BB962C8B-B14F-4D97-AF65-F5344CB8AC3E}">
        <p14:creationId xmlns:p14="http://schemas.microsoft.com/office/powerpoint/2010/main" val="257989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D7648C-07C2-915B-2304-549556290072}"/>
              </a:ext>
            </a:extLst>
          </p:cNvPr>
          <p:cNvSpPr>
            <a:spLocks noGrp="1"/>
          </p:cNvSpPr>
          <p:nvPr>
            <p:ph type="title"/>
          </p:nvPr>
        </p:nvSpPr>
        <p:spPr>
          <a:xfrm>
            <a:off x="838200" y="76200"/>
            <a:ext cx="6172200" cy="721868"/>
          </a:xfrm>
        </p:spPr>
        <p:txBody>
          <a:bodyPr anchor="b">
            <a:normAutofit/>
          </a:bodyPr>
          <a:lstStyle/>
          <a:p>
            <a:r>
              <a:rPr lang="en-US" b="1" dirty="0"/>
              <a:t>Summary &amp; References </a:t>
            </a:r>
          </a:p>
        </p:txBody>
      </p:sp>
      <p:sp>
        <p:nvSpPr>
          <p:cNvPr id="15" name="Subtitle 14">
            <a:extLst>
              <a:ext uri="{FF2B5EF4-FFF2-40B4-BE49-F238E27FC236}">
                <a16:creationId xmlns:a16="http://schemas.microsoft.com/office/drawing/2014/main" id="{9C373000-EEA1-D16F-189A-338FFDA2E708}"/>
              </a:ext>
            </a:extLst>
          </p:cNvPr>
          <p:cNvSpPr>
            <a:spLocks noGrp="1"/>
          </p:cNvSpPr>
          <p:nvPr>
            <p:ph sz="quarter" idx="14"/>
          </p:nvPr>
        </p:nvSpPr>
        <p:spPr>
          <a:xfrm>
            <a:off x="838200" y="895350"/>
            <a:ext cx="5689600" cy="5266619"/>
          </a:xfrm>
        </p:spPr>
        <p:txBody>
          <a:bodyPr>
            <a:normAutofit fontScale="92500" lnSpcReduction="10000"/>
          </a:bodyPr>
          <a:lstStyle/>
          <a:p>
            <a:pPr>
              <a:lnSpc>
                <a:spcPct val="150000"/>
              </a:lnSpc>
            </a:pPr>
            <a:r>
              <a:rPr lang="en-US" dirty="0"/>
              <a:t>DECEPTICONS GROUP SEES AUTOGLUON AS A POWERFUL AND PRACTICAL TOOL THAT BRIDGES THE GAP BETWEEN CODING AND REAL-WORLD MACHINE-LEARNING APPLICATIONS. IT SHOWS HOW AUTOMATION CAN BOOST ACCURACY AND SAVE TIME, BUT IT ALSO REMINDS US THAT HUMAN UNDERSTANDING AND OVERSIGHT ARE STILL KEY PARTS OF RESPONSIBLE AI DEVELOPMENT.</a:t>
            </a:r>
          </a:p>
          <a:p>
            <a:pPr>
              <a:lnSpc>
                <a:spcPct val="150000"/>
              </a:lnSpc>
            </a:pPr>
            <a:endParaRPr lang="en-US" dirty="0"/>
          </a:p>
          <a:p>
            <a:r>
              <a:rPr lang="en-US" sz="1700" dirty="0"/>
              <a:t>References:</a:t>
            </a:r>
          </a:p>
          <a:p>
            <a:r>
              <a:rPr lang="en-US" sz="1500" dirty="0" err="1"/>
              <a:t>KDnuggets</a:t>
            </a:r>
            <a:r>
              <a:rPr lang="en-US" sz="1500" dirty="0"/>
              <a:t>. Getting Started with </a:t>
            </a:r>
            <a:r>
              <a:rPr lang="en-US" sz="1500" dirty="0" err="1"/>
              <a:t>AutoGluon</a:t>
            </a:r>
            <a:r>
              <a:rPr lang="en-US" sz="1500" dirty="0"/>
              <a:t>: Your First Steps in Automated Machine Learning (March 18, 2025): https://www.kdnuggets.com/getting-started-with-autogluon-your-first-steps-in-automated-machine-learning</a:t>
            </a:r>
          </a:p>
          <a:p>
            <a:r>
              <a:rPr lang="en-US" sz="1500" dirty="0" err="1"/>
              <a:t>Geeksforgeeks</a:t>
            </a:r>
            <a:r>
              <a:rPr lang="en-US" sz="1500" dirty="0"/>
              <a:t>. </a:t>
            </a:r>
            <a:r>
              <a:rPr lang="en-US" sz="1500" dirty="0" err="1"/>
              <a:t>AutoGluon</a:t>
            </a:r>
            <a:r>
              <a:rPr lang="en-US" sz="1500" dirty="0"/>
              <a:t>: An Open Source </a:t>
            </a:r>
            <a:r>
              <a:rPr lang="en-US" sz="1500" dirty="0" err="1"/>
              <a:t>AutoML</a:t>
            </a:r>
            <a:r>
              <a:rPr lang="en-US" sz="1500" dirty="0"/>
              <a:t> Library (July 17, 2025): https://www.geeksforgeeks.org/machine-learning/autogluon-an-open-source-automl-library/</a:t>
            </a:r>
          </a:p>
          <a:p>
            <a:r>
              <a:rPr lang="en-US" sz="1500" dirty="0"/>
              <a:t>Autogluon: https://auto.gluon.ai/stable/install.html</a:t>
            </a:r>
          </a:p>
        </p:txBody>
      </p:sp>
      <p:pic>
        <p:nvPicPr>
          <p:cNvPr id="8" name="Picture Placeholder 7" descr="A robot thinking with glowing lines&#10;&#10;AI-generated content may be incorrect.">
            <a:extLst>
              <a:ext uri="{FF2B5EF4-FFF2-40B4-BE49-F238E27FC236}">
                <a16:creationId xmlns:a16="http://schemas.microsoft.com/office/drawing/2014/main" id="{DCAF5419-A45C-E4A2-8755-E167D8E28B99}"/>
              </a:ext>
            </a:extLst>
          </p:cNvPr>
          <p:cNvPicPr>
            <a:picLocks noGrp="1"/>
          </p:cNvPicPr>
          <p:nvPr>
            <p:ph type="pic" sz="quarter" idx="10"/>
          </p:nvPr>
        </p:nvPicPr>
        <p:blipFill>
          <a:blip r:embed="rId3">
            <a:extLst>
              <a:ext uri="{28A0092B-C50C-407E-A947-70E740481C1C}">
                <a14:useLocalDpi xmlns:a14="http://schemas.microsoft.com/office/drawing/2010/main" val="0"/>
              </a:ext>
            </a:extLst>
          </a:blip>
          <a:srcRect l="17340" r="36918" b="1"/>
          <a:stretch>
            <a:fillRect/>
          </a:stretch>
        </p:blipFill>
        <p:spPr>
          <a:xfrm>
            <a:off x="7500938" y="-22225"/>
            <a:ext cx="4714875" cy="6880225"/>
          </a:xfrm>
          <a:noFill/>
        </p:spPr>
      </p:pic>
    </p:spTree>
    <p:extLst>
      <p:ext uri="{BB962C8B-B14F-4D97-AF65-F5344CB8AC3E}">
        <p14:creationId xmlns:p14="http://schemas.microsoft.com/office/powerpoint/2010/main" val="2915301884"/>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FP_GROUP_007_Munachimso Benson_ITAI2372</Template>
  <TotalTime>116</TotalTime>
  <Words>610</Words>
  <Application>Microsoft Office PowerPoint</Application>
  <PresentationFormat>Widescreen</PresentationFormat>
  <Paragraphs>39</Paragraphs>
  <Slides>10</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ADLaM Display</vt:lpstr>
      <vt:lpstr>Amasis MT Pro Medium</vt:lpstr>
      <vt:lpstr>Aptos</vt:lpstr>
      <vt:lpstr>Aptos Black</vt:lpstr>
      <vt:lpstr>Arial</vt:lpstr>
      <vt:lpstr>Calibri</vt:lpstr>
      <vt:lpstr>Calibri (Body)</vt:lpstr>
      <vt:lpstr>Calibri Light</vt:lpstr>
      <vt:lpstr>Lato Extended</vt:lpstr>
      <vt:lpstr>Wingdings</vt:lpstr>
      <vt:lpstr>Custom</vt:lpstr>
      <vt:lpstr>AUTOGLUON</vt:lpstr>
      <vt:lpstr> Autogluon </vt:lpstr>
      <vt:lpstr>AutoGluon automates most of the heavy lifting in ML. It cleans and prepares data, tests multiple algorithms, tunes them, and even combines the best ones into an ensemble for stronger predictions. We noticed that it’s designed to help both beginners and experienced users reach solid results quickly, especially for tasks like classification, regression, and forecasting. The multimodal feature (AutoMM) was also interesting because it can fine-tune pre-trained models that handle text and images together.</vt:lpstr>
      <vt:lpstr>How It Works</vt:lpstr>
      <vt:lpstr>SIMILAR TOOLS we found</vt:lpstr>
      <vt:lpstr>Visuals</vt:lpstr>
      <vt:lpstr>Implications for ML and DL</vt:lpstr>
      <vt:lpstr>PowerPoint Presentation</vt:lpstr>
      <vt:lpstr>Summary &amp; 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Chimso Benson</dc:creator>
  <cp:lastModifiedBy>Chimso Benson</cp:lastModifiedBy>
  <cp:revision>2</cp:revision>
  <dcterms:created xsi:type="dcterms:W3CDTF">2025-10-04T20:04:26Z</dcterms:created>
  <dcterms:modified xsi:type="dcterms:W3CDTF">2025-10-04T22:01:16Z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